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85" r:id="rId5"/>
    <p:sldId id="284" r:id="rId6"/>
    <p:sldId id="260" r:id="rId7"/>
    <p:sldId id="261" r:id="rId8"/>
    <p:sldId id="276" r:id="rId9"/>
    <p:sldId id="278" r:id="rId10"/>
    <p:sldId id="281" r:id="rId11"/>
    <p:sldId id="287" r:id="rId12"/>
    <p:sldId id="288" r:id="rId13"/>
    <p:sldId id="289" r:id="rId14"/>
    <p:sldId id="277" r:id="rId15"/>
    <p:sldId id="286" r:id="rId16"/>
    <p:sldId id="282" r:id="rId17"/>
    <p:sldId id="279" r:id="rId18"/>
    <p:sldId id="275" r:id="rId19"/>
  </p:sldIdLst>
  <p:sldSz cx="9144000" cy="5143500" type="screen16x9"/>
  <p:notesSz cx="6670675" cy="97774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80" userDrawn="1">
          <p15:clr>
            <a:srgbClr val="A4A3A4"/>
          </p15:clr>
        </p15:guide>
        <p15:guide id="2" pos="210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tela, Muralidhar" initials="PM" lastIdx="1" clrIdx="0">
    <p:extLst>
      <p:ext uri="{19B8F6BF-5375-455C-9EA6-DF929625EA0E}">
        <p15:presenceInfo xmlns:p15="http://schemas.microsoft.com/office/powerpoint/2012/main" userId="S-1-5-21-1604752970-17087694-2098793675-448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12" autoAdjust="0"/>
    <p:restoredTop sz="94674"/>
  </p:normalViewPr>
  <p:slideViewPr>
    <p:cSldViewPr showGuides="1">
      <p:cViewPr varScale="1">
        <p:scale>
          <a:sx n="86" d="100"/>
          <a:sy n="86" d="100"/>
        </p:scale>
        <p:origin x="504" y="5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07" d="100"/>
          <a:sy n="107" d="100"/>
        </p:scale>
        <p:origin x="-2862" y="-78"/>
      </p:cViewPr>
      <p:guideLst>
        <p:guide orient="horz" pos="3080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505" y="0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/>
          <a:lstStyle>
            <a:lvl1pPr algn="r">
              <a:defRPr sz="1200"/>
            </a:lvl1pPr>
          </a:lstStyle>
          <a:p>
            <a:fld id="{5AA3FD52-51C1-4A7C-93BB-174A873314CD}" type="datetimeFigureOut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86846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505" y="9286846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 anchor="b"/>
          <a:lstStyle>
            <a:lvl1pPr algn="r">
              <a:defRPr sz="1200"/>
            </a:lvl1pPr>
          </a:lstStyle>
          <a:p>
            <a:fld id="{46911EA0-9F6B-4431-A7FC-F71AD783808F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6055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8505" y="0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/>
          <a:lstStyle>
            <a:lvl1pPr algn="r">
              <a:defRPr sz="1200"/>
            </a:lvl1pPr>
          </a:lstStyle>
          <a:p>
            <a:fld id="{7F18B94C-6FAD-43C7-B969-325977E7A4C0}" type="datetimeFigureOut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33425"/>
            <a:ext cx="6515100" cy="36655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9501" tIns="44751" rIns="89501" bIns="4475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7068" y="4644271"/>
            <a:ext cx="5336540" cy="4399836"/>
          </a:xfrm>
          <a:prstGeom prst="rect">
            <a:avLst/>
          </a:prstGeom>
        </p:spPr>
        <p:txBody>
          <a:bodyPr vert="horz" lIns="89501" tIns="44751" rIns="89501" bIns="44751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86846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8505" y="9286846"/>
            <a:ext cx="2890626" cy="488870"/>
          </a:xfrm>
          <a:prstGeom prst="rect">
            <a:avLst/>
          </a:prstGeom>
        </p:spPr>
        <p:txBody>
          <a:bodyPr vert="horz" lIns="89501" tIns="44751" rIns="89501" bIns="44751" rtlCol="0" anchor="b"/>
          <a:lstStyle>
            <a:lvl1pPr algn="r">
              <a:defRPr sz="1200"/>
            </a:lvl1pPr>
          </a:lstStyle>
          <a:p>
            <a:fld id="{5D96E787-321F-4BA4-ADAF-D16917DEDD6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187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" y="1"/>
            <a:ext cx="9141289" cy="5143499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75200" y="3722400"/>
            <a:ext cx="6400800" cy="810000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83279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8"/>
          <a:stretch/>
        </p:blipFill>
        <p:spPr>
          <a:xfrm>
            <a:off x="0" y="-20538"/>
            <a:ext cx="9141289" cy="5164038"/>
          </a:xfrm>
          <a:prstGeom prst="rect">
            <a:avLst/>
          </a:prstGeom>
        </p:spPr>
      </p:pic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971600" y="4065612"/>
            <a:ext cx="7200800" cy="8103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71600" y="3795886"/>
            <a:ext cx="7200799" cy="216768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/>
            </a:lvl1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48149" y="3075806"/>
            <a:ext cx="647700" cy="503237"/>
          </a:xfrm>
        </p:spPr>
        <p:txBody>
          <a:bodyPr>
            <a:normAutofit/>
          </a:bodyPr>
          <a:lstStyle>
            <a:lvl1pPr marL="0" indent="0" algn="ctr">
              <a:buNone/>
              <a:defRPr sz="2600">
                <a:latin typeface="+mj-lt"/>
              </a:defRPr>
            </a:lvl1pPr>
          </a:lstStyle>
          <a:p>
            <a:pPr lvl="0"/>
            <a:r>
              <a:rPr lang="de-DE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345963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1300"/>
            </a:lvl1pPr>
            <a:lvl2pPr marL="742950" indent="-285750">
              <a:buFont typeface="Arial" panose="020B0604020202020204" pitchFamily="34" charset="0"/>
              <a:buChar char="•"/>
              <a:defRPr sz="1200"/>
            </a:lvl2pPr>
            <a:lvl3pPr marL="1143000" indent="-228600">
              <a:buFont typeface="Arial" panose="020B0604020202020204" pitchFamily="34" charset="0"/>
              <a:buChar char="•"/>
              <a:defRPr sz="1000"/>
            </a:lvl3pPr>
            <a:lvl4pPr marL="1600200" indent="-228600">
              <a:buFont typeface="Arial" panose="020B0604020202020204" pitchFamily="34" charset="0"/>
              <a:buChar char="•"/>
              <a:defRPr sz="1000"/>
            </a:lvl4pPr>
            <a:lvl5pPr marL="2057400" indent="-228600">
              <a:buFont typeface="Arial" panose="020B0604020202020204" pitchFamily="34" charset="0"/>
              <a:buChar char="•"/>
              <a:defRPr sz="10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0"/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9C0E5-A96C-46B0-85C2-ECB34825E7FC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065" y="268288"/>
            <a:ext cx="3671887" cy="215230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133885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C8-3044-4A88-B19C-AD0EDFB1FFB7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68313" y="1203598"/>
            <a:ext cx="3959671" cy="3312368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300">
                <a:latin typeface="+mn-lt"/>
              </a:defRPr>
            </a:lvl1pPr>
            <a:lvl2pPr marL="742950" indent="-285750">
              <a:buFont typeface="Arial" panose="020B0604020202020204" pitchFamily="34" charset="0"/>
              <a:buChar char="•"/>
              <a:defRPr sz="1200">
                <a:latin typeface="+mn-lt"/>
              </a:defRPr>
            </a:lvl2pPr>
            <a:lvl3pPr marL="1143000" indent="-228600">
              <a:buFont typeface="Arial" panose="020B0604020202020204" pitchFamily="34" charset="0"/>
              <a:buChar char="•"/>
              <a:defRPr sz="1000">
                <a:latin typeface="+mn-lt"/>
              </a:defRPr>
            </a:lvl3pPr>
            <a:lvl4pPr marL="1600200" indent="-228600">
              <a:buFont typeface="Arial" panose="020B0604020202020204" pitchFamily="34" charset="0"/>
              <a:buChar char="•"/>
              <a:defRPr sz="1000">
                <a:latin typeface="+mn-lt"/>
              </a:defRPr>
            </a:lvl4pPr>
            <a:lvl5pPr marL="2057400" indent="-228600">
              <a:buFont typeface="Arial" panose="020B0604020202020204" pitchFamily="34" charset="0"/>
              <a:buChar char="•"/>
              <a:defRPr sz="1000">
                <a:latin typeface="+mn-lt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20" hasCustomPrompt="1"/>
          </p:nvPr>
        </p:nvSpPr>
        <p:spPr>
          <a:xfrm>
            <a:off x="4716016" y="1203598"/>
            <a:ext cx="3959225" cy="2232025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de-DE" dirty="0"/>
              <a:t>Klicken um Grafik einzufügen</a:t>
            </a:r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065" y="268288"/>
            <a:ext cx="3671887" cy="215230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86994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065" y="268288"/>
            <a:ext cx="3671887" cy="215230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2449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1BA43-BB72-4FF4-A8E8-AAA54516848C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EFS-Präsentationsvorlage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-80821" y="2775968"/>
            <a:ext cx="9405349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/>
          <p:cNvSpPr/>
          <p:nvPr userDrawn="1"/>
        </p:nvSpPr>
        <p:spPr>
          <a:xfrm>
            <a:off x="863588" y="2667956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>
          <a:xfrm>
            <a:off x="2663788" y="2667956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 userDrawn="1"/>
        </p:nvSpPr>
        <p:spPr>
          <a:xfrm>
            <a:off x="4463988" y="2667956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>
          <a:xfrm>
            <a:off x="6264188" y="2667956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 userDrawn="1"/>
        </p:nvSpPr>
        <p:spPr>
          <a:xfrm>
            <a:off x="8064388" y="2667956"/>
            <a:ext cx="216024" cy="2160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20" hasCustomPrompt="1"/>
          </p:nvPr>
        </p:nvSpPr>
        <p:spPr>
          <a:xfrm>
            <a:off x="1079599" y="2543176"/>
            <a:ext cx="900113" cy="24447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JJJJ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21" hasCustomPrompt="1"/>
          </p:nvPr>
        </p:nvSpPr>
        <p:spPr>
          <a:xfrm>
            <a:off x="2879799" y="2543176"/>
            <a:ext cx="900113" cy="24447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JJJJ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22" hasCustomPrompt="1"/>
          </p:nvPr>
        </p:nvSpPr>
        <p:spPr>
          <a:xfrm>
            <a:off x="4679999" y="2543176"/>
            <a:ext cx="900113" cy="24447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JJJJ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23" hasCustomPrompt="1"/>
          </p:nvPr>
        </p:nvSpPr>
        <p:spPr>
          <a:xfrm>
            <a:off x="6480708" y="2543176"/>
            <a:ext cx="900113" cy="24447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JJJJ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24" hasCustomPrompt="1"/>
          </p:nvPr>
        </p:nvSpPr>
        <p:spPr>
          <a:xfrm>
            <a:off x="8280412" y="2543176"/>
            <a:ext cx="900113" cy="244475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JJJJ</a:t>
            </a:r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107504" y="3003675"/>
            <a:ext cx="1799878" cy="115225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de-DE" dirty="0"/>
              <a:t>Titel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19" name="Textplatzhalter 15"/>
          <p:cNvSpPr>
            <a:spLocks noGrp="1"/>
          </p:cNvSpPr>
          <p:nvPr>
            <p:ph type="body" sz="quarter" idx="26" hasCustomPrompt="1"/>
          </p:nvPr>
        </p:nvSpPr>
        <p:spPr>
          <a:xfrm>
            <a:off x="1907704" y="1419499"/>
            <a:ext cx="1799878" cy="115225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de-DE" dirty="0"/>
              <a:t>Titel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3672061" y="3003675"/>
            <a:ext cx="1799878" cy="115225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de-DE" dirty="0"/>
              <a:t>Titel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21" name="Textplatzhalter 15"/>
          <p:cNvSpPr>
            <a:spLocks noGrp="1"/>
          </p:cNvSpPr>
          <p:nvPr>
            <p:ph type="body" sz="quarter" idx="28" hasCustomPrompt="1"/>
          </p:nvPr>
        </p:nvSpPr>
        <p:spPr>
          <a:xfrm>
            <a:off x="5436257" y="1419499"/>
            <a:ext cx="1871886" cy="115225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de-DE" dirty="0"/>
              <a:t>Titel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22" name="Textplatzhalt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7268075" y="3003675"/>
            <a:ext cx="1844187" cy="1152251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  <a:lvl2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2pPr>
          </a:lstStyle>
          <a:p>
            <a:pPr lvl="0"/>
            <a:r>
              <a:rPr lang="de-DE" dirty="0"/>
              <a:t>Titel</a:t>
            </a:r>
          </a:p>
          <a:p>
            <a:pPr lvl="1"/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amet</a:t>
            </a:r>
            <a:r>
              <a:rPr lang="de-DE" dirty="0"/>
              <a:t>, </a:t>
            </a:r>
            <a:r>
              <a:rPr lang="de-DE" dirty="0" err="1"/>
              <a:t>consectetuer</a:t>
            </a:r>
            <a:r>
              <a:rPr lang="de-DE" dirty="0"/>
              <a:t> </a:t>
            </a:r>
            <a:r>
              <a:rPr lang="de-DE" dirty="0" err="1"/>
              <a:t>adipiscing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commodo </a:t>
            </a:r>
            <a:r>
              <a:rPr lang="de-DE" dirty="0" err="1"/>
              <a:t>ligula</a:t>
            </a:r>
            <a:r>
              <a:rPr lang="de-DE" dirty="0"/>
              <a:t> </a:t>
            </a:r>
            <a:r>
              <a:rPr lang="de-DE" dirty="0" err="1"/>
              <a:t>eget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. </a:t>
            </a:r>
            <a:r>
              <a:rPr lang="de-DE" dirty="0" err="1"/>
              <a:t>Aenean</a:t>
            </a:r>
            <a:r>
              <a:rPr lang="de-DE" dirty="0"/>
              <a:t> </a:t>
            </a:r>
            <a:r>
              <a:rPr lang="de-DE" dirty="0" err="1"/>
              <a:t>massa</a:t>
            </a:r>
            <a:r>
              <a:rPr lang="de-DE" dirty="0"/>
              <a:t>. </a:t>
            </a:r>
          </a:p>
        </p:txBody>
      </p:sp>
      <p:sp>
        <p:nvSpPr>
          <p:cNvPr id="23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065" y="268288"/>
            <a:ext cx="3671887" cy="215230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9371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66848-A3B2-45B5-A5D1-BC31C13DD2AC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8065" y="268288"/>
            <a:ext cx="3671887" cy="215230"/>
          </a:xfrm>
        </p:spPr>
        <p:txBody>
          <a:bodyPr anchor="ctr"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idx="1"/>
          </p:nvPr>
        </p:nvSpPr>
        <p:spPr>
          <a:xfrm>
            <a:off x="2028822" y="1059582"/>
            <a:ext cx="5063458" cy="284819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9" name="Textplatzhalter 3"/>
          <p:cNvSpPr>
            <a:spLocks noGrp="1"/>
          </p:cNvSpPr>
          <p:nvPr>
            <p:ph type="body" sz="half" idx="2"/>
          </p:nvPr>
        </p:nvSpPr>
        <p:spPr>
          <a:xfrm>
            <a:off x="1965920" y="4299942"/>
            <a:ext cx="5198368" cy="459234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4"/>
          </p:nvPr>
        </p:nvSpPr>
        <p:spPr>
          <a:xfrm>
            <a:off x="1965920" y="4011910"/>
            <a:ext cx="5198368" cy="288032"/>
          </a:xfrm>
        </p:spPr>
        <p:txBody>
          <a:bodyPr>
            <a:noAutofit/>
          </a:bodyPr>
          <a:lstStyle>
            <a:lvl1pPr marL="0" indent="0">
              <a:buNone/>
              <a:defRPr sz="1300" b="1"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65341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5" y="0"/>
            <a:ext cx="9141289" cy="5143499"/>
          </a:xfrm>
          <a:prstGeom prst="rect">
            <a:avLst/>
          </a:prstGeom>
        </p:spPr>
      </p:pic>
      <p:sp>
        <p:nvSpPr>
          <p:cNvPr id="6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75200" y="3722400"/>
            <a:ext cx="6400800" cy="8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Vielen Danke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330066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-15903"/>
            <a:ext cx="9144000" cy="4819901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50000">
                <a:srgbClr val="E9ECEF">
                  <a:lumMod val="47000"/>
                  <a:lumOff val="53000"/>
                </a:srgbClr>
              </a:gs>
              <a:gs pos="100000">
                <a:srgbClr val="E9ECEF">
                  <a:lumMod val="69000"/>
                  <a:lumOff val="31000"/>
                </a:srgbClr>
              </a:gs>
            </a:gsLst>
            <a:lin ang="5400000" scaled="1"/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68000" y="482400"/>
            <a:ext cx="8208000" cy="360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68000" y="4838400"/>
            <a:ext cx="9360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1A6ADCAA-A1FD-4110-A3F6-1E5DCFF5BB28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404000" y="4838400"/>
            <a:ext cx="28956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de-DE"/>
              <a:t>EFS-Präsentationsvorlage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172000" y="4838400"/>
            <a:ext cx="514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B208D3FF-918B-4EAA-BB32-32BE9A6AB12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749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accent1"/>
          </a:solidFill>
          <a:latin typeface="Effra" panose="020B0603020203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C:\Users\pettm\Desktop\sample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23528" y="3651870"/>
            <a:ext cx="6624736" cy="810000"/>
          </a:xfrm>
        </p:spPr>
        <p:txBody>
          <a:bodyPr/>
          <a:lstStyle/>
          <a:p>
            <a:r>
              <a:rPr lang="de-DE" dirty="0" smtClean="0"/>
              <a:t>Abschlussarbeit: </a:t>
            </a:r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/>
              <a:t>Learning zur </a:t>
            </a:r>
            <a:r>
              <a:rPr lang="de-DE" dirty="0" smtClean="0"/>
              <a:t>Bildbeschreibung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2969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Harder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predict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labels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7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269" y="1002773"/>
            <a:ext cx="3065105" cy="20438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715" y="2721230"/>
            <a:ext cx="2963477" cy="19760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feld 9"/>
          <p:cNvSpPr txBox="1"/>
          <p:nvPr/>
        </p:nvSpPr>
        <p:spPr>
          <a:xfrm>
            <a:off x="6457783" y="3050544"/>
            <a:ext cx="267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/>
              <a:t>Scheinwerfer_Blinker</a:t>
            </a:r>
            <a:r>
              <a:rPr lang="de-DE" sz="1400" dirty="0"/>
              <a:t> </a:t>
            </a:r>
            <a:r>
              <a:rPr lang="de-DE" dirty="0" smtClean="0"/>
              <a:t> </a:t>
            </a:r>
            <a:endParaRPr lang="de-DE" dirty="0"/>
          </a:p>
          <a:p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807533" y="3065932"/>
            <a:ext cx="2164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/>
              <a:t>Scheinwerfer_Blinker</a:t>
            </a:r>
            <a:r>
              <a:rPr lang="de-DE" sz="1400" dirty="0" smtClean="0"/>
              <a:t> </a:t>
            </a:r>
            <a:endParaRPr lang="de-DE" sz="1400" dirty="0"/>
          </a:p>
        </p:txBody>
      </p:sp>
      <p:sp>
        <p:nvSpPr>
          <p:cNvPr id="12" name="Rechteck 11"/>
          <p:cNvSpPr/>
          <p:nvPr/>
        </p:nvSpPr>
        <p:spPr>
          <a:xfrm>
            <a:off x="3779912" y="2198010"/>
            <a:ext cx="1857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Scheinwerfer_</a:t>
            </a:r>
          </a:p>
          <a:p>
            <a:r>
              <a:rPr lang="de-DE" sz="1400" dirty="0" smtClean="0"/>
              <a:t>Blinker 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09" y="1141257"/>
            <a:ext cx="2805065" cy="1870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6711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data</a:t>
            </a:r>
            <a:r>
              <a:rPr lang="de-DE" dirty="0" smtClean="0"/>
              <a:t>- </a:t>
            </a:r>
            <a:r>
              <a:rPr lang="de-DE" dirty="0" smtClean="0"/>
              <a:t>HA (</a:t>
            </a:r>
            <a:r>
              <a:rPr lang="de-DE" dirty="0" err="1" smtClean="0"/>
              <a:t>Messy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60" y="842400"/>
            <a:ext cx="2936867" cy="19084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52735"/>
            <a:ext cx="2808312" cy="189813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" y="2973611"/>
            <a:ext cx="2813083" cy="183038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41" y="2929928"/>
            <a:ext cx="2672503" cy="187407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143" y="823543"/>
            <a:ext cx="2665001" cy="192732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806" y="2951167"/>
            <a:ext cx="2974173" cy="18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Data-HA </a:t>
            </a:r>
            <a:r>
              <a:rPr lang="de-DE" dirty="0" err="1" smtClean="0"/>
              <a:t>Category</a:t>
            </a:r>
            <a:r>
              <a:rPr lang="de-DE" dirty="0" smtClean="0"/>
              <a:t> (Clean)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885270"/>
            <a:ext cx="2936867" cy="195791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28" y="895605"/>
            <a:ext cx="2808312" cy="201575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6" y="3016481"/>
            <a:ext cx="2813083" cy="178751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21" y="3026053"/>
            <a:ext cx="2781155" cy="1777946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721" y="917908"/>
            <a:ext cx="2777298" cy="199345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861" y="2960205"/>
            <a:ext cx="2830628" cy="18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2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Data-HA </a:t>
            </a:r>
            <a:r>
              <a:rPr lang="de-DE" dirty="0" err="1"/>
              <a:t>Category</a:t>
            </a:r>
            <a:r>
              <a:rPr lang="de-DE" dirty="0"/>
              <a:t> </a:t>
            </a:r>
            <a:r>
              <a:rPr lang="de-DE" dirty="0" smtClean="0"/>
              <a:t>(</a:t>
            </a:r>
            <a:r>
              <a:rPr lang="de-DE" smtClean="0"/>
              <a:t>Harder Images)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41" y="922127"/>
            <a:ext cx="2745627" cy="190994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58" y="2922427"/>
            <a:ext cx="2588162" cy="173755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99" y="922127"/>
            <a:ext cx="2680480" cy="190994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69" y="2962064"/>
            <a:ext cx="2781399" cy="174634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" y="2922426"/>
            <a:ext cx="2849512" cy="1756684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" y="922127"/>
            <a:ext cx="2864916" cy="19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1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Transfer Learning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>
          <a:xfrm>
            <a:off x="468000" y="915566"/>
            <a:ext cx="3959671" cy="3312368"/>
          </a:xfrm>
        </p:spPr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images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,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pre-trained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accuracy on </a:t>
            </a:r>
            <a:r>
              <a:rPr lang="de-DE" dirty="0" err="1"/>
              <a:t>Imagenet</a:t>
            </a:r>
            <a:r>
              <a:rPr lang="de-DE" dirty="0"/>
              <a:t> </a:t>
            </a:r>
            <a:r>
              <a:rPr lang="de-DE" dirty="0" err="1"/>
              <a:t>database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Pre-trained</a:t>
            </a:r>
            <a:r>
              <a:rPr lang="de-DE" dirty="0" smtClean="0"/>
              <a:t> Nets:</a:t>
            </a:r>
          </a:p>
          <a:p>
            <a:r>
              <a:rPr lang="de-DE" dirty="0" err="1" smtClean="0"/>
              <a:t>Resnet</a:t>
            </a:r>
            <a:r>
              <a:rPr lang="de-DE" dirty="0"/>
              <a:t>, </a:t>
            </a:r>
            <a:r>
              <a:rPr lang="de-DE" dirty="0" err="1"/>
              <a:t>alexnet</a:t>
            </a:r>
            <a:r>
              <a:rPr lang="de-DE" dirty="0"/>
              <a:t>, </a:t>
            </a:r>
            <a:r>
              <a:rPr lang="de-DE" dirty="0" err="1"/>
              <a:t>densenet</a:t>
            </a:r>
            <a:r>
              <a:rPr lang="de-DE" dirty="0"/>
              <a:t>, </a:t>
            </a:r>
            <a:r>
              <a:rPr lang="de-DE" dirty="0" err="1"/>
              <a:t>inception</a:t>
            </a:r>
            <a:r>
              <a:rPr lang="de-DE" dirty="0"/>
              <a:t> </a:t>
            </a:r>
            <a:r>
              <a:rPr lang="de-DE" dirty="0" err="1"/>
              <a:t>etc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FD2F-2864-4BBE-9851-960BD9D0D06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31590"/>
            <a:ext cx="3259452" cy="264423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Pre-Trained</a:t>
            </a:r>
            <a:r>
              <a:rPr lang="de-DE" dirty="0" smtClean="0"/>
              <a:t> Nets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C8-3044-4A88-B19C-AD0EDFB1FFB7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8" name="Ellipse 7"/>
          <p:cNvSpPr/>
          <p:nvPr/>
        </p:nvSpPr>
        <p:spPr>
          <a:xfrm>
            <a:off x="4713286" y="2333784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4713286" y="2964050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/>
          <p:cNvSpPr/>
          <p:nvPr/>
        </p:nvSpPr>
        <p:spPr>
          <a:xfrm>
            <a:off x="4713286" y="3689888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4713286" y="1703518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/>
          <p:cNvCxnSpPr>
            <a:stCxn id="27" idx="7"/>
          </p:cNvCxnSpPr>
          <p:nvPr/>
        </p:nvCxnSpPr>
        <p:spPr>
          <a:xfrm>
            <a:off x="3278294" y="1763664"/>
            <a:ext cx="1429417" cy="15268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>
            <a:off x="3331731" y="1846935"/>
            <a:ext cx="1375980" cy="6074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27" idx="6"/>
          </p:cNvCxnSpPr>
          <p:nvPr/>
        </p:nvCxnSpPr>
        <p:spPr>
          <a:xfrm>
            <a:off x="3337306" y="1908871"/>
            <a:ext cx="1389443" cy="12208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27" idx="5"/>
          </p:cNvCxnSpPr>
          <p:nvPr/>
        </p:nvCxnSpPr>
        <p:spPr>
          <a:xfrm>
            <a:off x="3278294" y="2054077"/>
            <a:ext cx="1470756" cy="168894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24" idx="7"/>
          </p:cNvCxnSpPr>
          <p:nvPr/>
        </p:nvCxnSpPr>
        <p:spPr>
          <a:xfrm flipV="1">
            <a:off x="3278294" y="1955140"/>
            <a:ext cx="1459606" cy="43879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3331731" y="2506009"/>
            <a:ext cx="137598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>
            <a:endCxn id="9" idx="2"/>
          </p:cNvCxnSpPr>
          <p:nvPr/>
        </p:nvCxnSpPr>
        <p:spPr>
          <a:xfrm>
            <a:off x="3266670" y="2668011"/>
            <a:ext cx="1446616" cy="5013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25" idx="7"/>
            <a:endCxn id="11" idx="3"/>
          </p:cNvCxnSpPr>
          <p:nvPr/>
        </p:nvCxnSpPr>
        <p:spPr>
          <a:xfrm flipV="1">
            <a:off x="3278294" y="2054077"/>
            <a:ext cx="1494004" cy="97011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>
            <a:endCxn id="10" idx="2"/>
          </p:cNvCxnSpPr>
          <p:nvPr/>
        </p:nvCxnSpPr>
        <p:spPr>
          <a:xfrm>
            <a:off x="3232745" y="2713498"/>
            <a:ext cx="1480541" cy="11817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>
          <a:xfrm>
            <a:off x="1914040" y="2047067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/>
        </p:nvSpPr>
        <p:spPr>
          <a:xfrm>
            <a:off x="1914040" y="2663125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>
          <a:xfrm>
            <a:off x="1914040" y="3279183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2934350" y="2333784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2934350" y="2964050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2934350" y="3689888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2934350" y="1703518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/>
          <p:cNvCxnSpPr>
            <a:stCxn id="21" idx="6"/>
            <a:endCxn id="27" idx="2"/>
          </p:cNvCxnSpPr>
          <p:nvPr/>
        </p:nvCxnSpPr>
        <p:spPr>
          <a:xfrm flipV="1">
            <a:off x="2316996" y="1908871"/>
            <a:ext cx="617354" cy="343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>
            <a:off x="2287490" y="2310990"/>
            <a:ext cx="646860" cy="20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>
            <a:off x="2271447" y="2357906"/>
            <a:ext cx="676366" cy="771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/>
          <p:nvPr/>
        </p:nvCxnSpPr>
        <p:spPr>
          <a:xfrm>
            <a:off x="2234736" y="2390616"/>
            <a:ext cx="735378" cy="13524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/>
          <p:nvPr/>
        </p:nvCxnSpPr>
        <p:spPr>
          <a:xfrm flipV="1">
            <a:off x="2282598" y="1964960"/>
            <a:ext cx="676366" cy="8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>
            <a:stCxn id="22" idx="6"/>
            <a:endCxn id="24" idx="2"/>
          </p:cNvCxnSpPr>
          <p:nvPr/>
        </p:nvCxnSpPr>
        <p:spPr>
          <a:xfrm flipV="1">
            <a:off x="2316996" y="2539137"/>
            <a:ext cx="617354" cy="32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>
            <a:stCxn id="22" idx="5"/>
            <a:endCxn id="25" idx="2"/>
          </p:cNvCxnSpPr>
          <p:nvPr/>
        </p:nvCxnSpPr>
        <p:spPr>
          <a:xfrm>
            <a:off x="2257984" y="3013684"/>
            <a:ext cx="676366" cy="15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22" idx="5"/>
            <a:endCxn id="26" idx="2"/>
          </p:cNvCxnSpPr>
          <p:nvPr/>
        </p:nvCxnSpPr>
        <p:spPr>
          <a:xfrm>
            <a:off x="2257984" y="3013684"/>
            <a:ext cx="676366" cy="881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stCxn id="23" idx="7"/>
            <a:endCxn id="27" idx="3"/>
          </p:cNvCxnSpPr>
          <p:nvPr/>
        </p:nvCxnSpPr>
        <p:spPr>
          <a:xfrm flipV="1">
            <a:off x="2257984" y="2054077"/>
            <a:ext cx="735378" cy="1285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23" idx="6"/>
            <a:endCxn id="24" idx="3"/>
          </p:cNvCxnSpPr>
          <p:nvPr/>
        </p:nvCxnSpPr>
        <p:spPr>
          <a:xfrm flipV="1">
            <a:off x="2316996" y="2684343"/>
            <a:ext cx="676366" cy="80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stCxn id="23" idx="5"/>
            <a:endCxn id="25" idx="3"/>
          </p:cNvCxnSpPr>
          <p:nvPr/>
        </p:nvCxnSpPr>
        <p:spPr>
          <a:xfrm flipV="1">
            <a:off x="2257984" y="3314609"/>
            <a:ext cx="735378" cy="31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>
            <a:stCxn id="23" idx="5"/>
            <a:endCxn id="26" idx="3"/>
          </p:cNvCxnSpPr>
          <p:nvPr/>
        </p:nvCxnSpPr>
        <p:spPr>
          <a:xfrm>
            <a:off x="2257984" y="3629742"/>
            <a:ext cx="735378" cy="410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26" idx="7"/>
            <a:endCxn id="11" idx="4"/>
          </p:cNvCxnSpPr>
          <p:nvPr/>
        </p:nvCxnSpPr>
        <p:spPr>
          <a:xfrm flipV="1">
            <a:off x="3278294" y="2114223"/>
            <a:ext cx="1636470" cy="16358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>
            <a:stCxn id="26" idx="6"/>
            <a:endCxn id="8" idx="4"/>
          </p:cNvCxnSpPr>
          <p:nvPr/>
        </p:nvCxnSpPr>
        <p:spPr>
          <a:xfrm flipV="1">
            <a:off x="3337306" y="2744489"/>
            <a:ext cx="1577458" cy="11507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>
            <a:stCxn id="25" idx="6"/>
            <a:endCxn id="8" idx="2"/>
          </p:cNvCxnSpPr>
          <p:nvPr/>
        </p:nvCxnSpPr>
        <p:spPr>
          <a:xfrm flipV="1">
            <a:off x="3337306" y="2539137"/>
            <a:ext cx="1375980" cy="63026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mit Pfeil 42"/>
          <p:cNvCxnSpPr>
            <a:stCxn id="25" idx="5"/>
            <a:endCxn id="9" idx="3"/>
          </p:cNvCxnSpPr>
          <p:nvPr/>
        </p:nvCxnSpPr>
        <p:spPr>
          <a:xfrm>
            <a:off x="3278294" y="3314609"/>
            <a:ext cx="1494004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5" idx="5"/>
            <a:endCxn id="10" idx="3"/>
          </p:cNvCxnSpPr>
          <p:nvPr/>
        </p:nvCxnSpPr>
        <p:spPr>
          <a:xfrm>
            <a:off x="3278294" y="3314609"/>
            <a:ext cx="1494004" cy="725838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>
            <a:stCxn id="26" idx="5"/>
            <a:endCxn id="9" idx="4"/>
          </p:cNvCxnSpPr>
          <p:nvPr/>
        </p:nvCxnSpPr>
        <p:spPr>
          <a:xfrm flipV="1">
            <a:off x="3278294" y="3374755"/>
            <a:ext cx="1636470" cy="66569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6" idx="4"/>
            <a:endCxn id="10" idx="4"/>
          </p:cNvCxnSpPr>
          <p:nvPr/>
        </p:nvCxnSpPr>
        <p:spPr>
          <a:xfrm>
            <a:off x="3135828" y="4100593"/>
            <a:ext cx="17789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llipse 46"/>
          <p:cNvSpPr/>
          <p:nvPr/>
        </p:nvSpPr>
        <p:spPr>
          <a:xfrm>
            <a:off x="5882213" y="3024196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>
          <a:xfrm>
            <a:off x="5882213" y="2393930"/>
            <a:ext cx="402956" cy="41070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9" name="Gerade Verbindung mit Pfeil 48"/>
          <p:cNvCxnSpPr>
            <a:stCxn id="11" idx="7"/>
            <a:endCxn id="48" idx="1"/>
          </p:cNvCxnSpPr>
          <p:nvPr/>
        </p:nvCxnSpPr>
        <p:spPr>
          <a:xfrm>
            <a:off x="5057230" y="1763664"/>
            <a:ext cx="883995" cy="69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11" idx="6"/>
            <a:endCxn id="47" idx="1"/>
          </p:cNvCxnSpPr>
          <p:nvPr/>
        </p:nvCxnSpPr>
        <p:spPr>
          <a:xfrm>
            <a:off x="5116242" y="1908871"/>
            <a:ext cx="824983" cy="117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/>
          <p:cNvCxnSpPr>
            <a:stCxn id="8" idx="7"/>
            <a:endCxn id="48" idx="2"/>
          </p:cNvCxnSpPr>
          <p:nvPr/>
        </p:nvCxnSpPr>
        <p:spPr>
          <a:xfrm>
            <a:off x="5057230" y="2393930"/>
            <a:ext cx="824983" cy="20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Gerade Verbindung mit Pfeil 51"/>
          <p:cNvCxnSpPr>
            <a:stCxn id="8" idx="6"/>
            <a:endCxn id="47" idx="2"/>
          </p:cNvCxnSpPr>
          <p:nvPr/>
        </p:nvCxnSpPr>
        <p:spPr>
          <a:xfrm>
            <a:off x="5116242" y="2539137"/>
            <a:ext cx="765971" cy="69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/>
          <p:cNvCxnSpPr>
            <a:stCxn id="9" idx="7"/>
            <a:endCxn id="48" idx="3"/>
          </p:cNvCxnSpPr>
          <p:nvPr/>
        </p:nvCxnSpPr>
        <p:spPr>
          <a:xfrm flipV="1">
            <a:off x="5057230" y="2744489"/>
            <a:ext cx="883995" cy="279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Gerade Verbindung mit Pfeil 53"/>
          <p:cNvCxnSpPr>
            <a:stCxn id="9" idx="6"/>
            <a:endCxn id="47" idx="3"/>
          </p:cNvCxnSpPr>
          <p:nvPr/>
        </p:nvCxnSpPr>
        <p:spPr>
          <a:xfrm>
            <a:off x="5116242" y="3169403"/>
            <a:ext cx="824983" cy="20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/>
          <p:cNvCxnSpPr>
            <a:stCxn id="10" idx="7"/>
            <a:endCxn id="48" idx="4"/>
          </p:cNvCxnSpPr>
          <p:nvPr/>
        </p:nvCxnSpPr>
        <p:spPr>
          <a:xfrm flipV="1">
            <a:off x="5057230" y="2804635"/>
            <a:ext cx="1026461" cy="94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mit Pfeil 55"/>
          <p:cNvCxnSpPr>
            <a:stCxn id="10" idx="6"/>
            <a:endCxn id="47" idx="4"/>
          </p:cNvCxnSpPr>
          <p:nvPr/>
        </p:nvCxnSpPr>
        <p:spPr>
          <a:xfrm flipV="1">
            <a:off x="5116242" y="3434901"/>
            <a:ext cx="967449" cy="460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/>
          <p:cNvCxnSpPr>
            <a:endCxn id="21" idx="2"/>
          </p:cNvCxnSpPr>
          <p:nvPr/>
        </p:nvCxnSpPr>
        <p:spPr>
          <a:xfrm>
            <a:off x="1022888" y="2252420"/>
            <a:ext cx="89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Gerade Verbindung mit Pfeil 57"/>
          <p:cNvCxnSpPr/>
          <p:nvPr/>
        </p:nvCxnSpPr>
        <p:spPr>
          <a:xfrm>
            <a:off x="1022888" y="2878810"/>
            <a:ext cx="89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mit Pfeil 58"/>
          <p:cNvCxnSpPr/>
          <p:nvPr/>
        </p:nvCxnSpPr>
        <p:spPr>
          <a:xfrm>
            <a:off x="1022888" y="3494868"/>
            <a:ext cx="891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feld 59"/>
              <p:cNvSpPr txBox="1"/>
              <p:nvPr/>
            </p:nvSpPr>
            <p:spPr>
              <a:xfrm>
                <a:off x="1133458" y="1972923"/>
                <a:ext cx="5818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0" name="Textfeld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58" y="1972923"/>
                <a:ext cx="581891" cy="215444"/>
              </a:xfrm>
              <a:prstGeom prst="rect">
                <a:avLst/>
              </a:prstGeom>
              <a:blipFill>
                <a:blip r:embed="rId2"/>
                <a:stretch>
                  <a:fillRect l="-9474" r="-10526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feld 60"/>
              <p:cNvSpPr txBox="1"/>
              <p:nvPr/>
            </p:nvSpPr>
            <p:spPr>
              <a:xfrm>
                <a:off x="1148069" y="2633477"/>
                <a:ext cx="5818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1" name="Textfeld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069" y="2633477"/>
                <a:ext cx="581891" cy="215444"/>
              </a:xfrm>
              <a:prstGeom prst="rect">
                <a:avLst/>
              </a:prstGeom>
              <a:blipFill>
                <a:blip r:embed="rId3"/>
                <a:stretch>
                  <a:fillRect l="-9375" r="-9375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/>
              <p:cNvSpPr txBox="1"/>
              <p:nvPr/>
            </p:nvSpPr>
            <p:spPr>
              <a:xfrm>
                <a:off x="1092766" y="3239018"/>
                <a:ext cx="5818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𝐼𝑛𝑝𝑢𝑡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2" name="Textfeld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66" y="3239018"/>
                <a:ext cx="581891" cy="215444"/>
              </a:xfrm>
              <a:prstGeom prst="rect">
                <a:avLst/>
              </a:prstGeom>
              <a:blipFill>
                <a:blip r:embed="rId4"/>
                <a:stretch>
                  <a:fillRect l="-9375" r="-9375" b="-3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Gerade Verbindung mit Pfeil 62"/>
          <p:cNvCxnSpPr/>
          <p:nvPr/>
        </p:nvCxnSpPr>
        <p:spPr>
          <a:xfrm flipV="1">
            <a:off x="6285169" y="2599282"/>
            <a:ext cx="765971" cy="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/>
          <p:cNvCxnSpPr/>
          <p:nvPr/>
        </p:nvCxnSpPr>
        <p:spPr>
          <a:xfrm flipV="1">
            <a:off x="6285169" y="3227560"/>
            <a:ext cx="765971" cy="1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/>
              <p:cNvSpPr txBox="1"/>
              <p:nvPr/>
            </p:nvSpPr>
            <p:spPr>
              <a:xfrm>
                <a:off x="6343613" y="2355097"/>
                <a:ext cx="6091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5" name="Textfeld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13" y="2355097"/>
                <a:ext cx="609141" cy="184666"/>
              </a:xfrm>
              <a:prstGeom prst="rect">
                <a:avLst/>
              </a:prstGeom>
              <a:blipFill>
                <a:blip r:embed="rId5"/>
                <a:stretch>
                  <a:fillRect l="-9000" r="-7000" b="-35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feld 65"/>
              <p:cNvSpPr txBox="1"/>
              <p:nvPr/>
            </p:nvSpPr>
            <p:spPr>
              <a:xfrm>
                <a:off x="6294721" y="2983821"/>
                <a:ext cx="60914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de-DE" sz="12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de-DE" sz="1200" dirty="0"/>
              </a:p>
            </p:txBody>
          </p:sp>
        </mc:Choice>
        <mc:Fallback xmlns="">
          <p:sp>
            <p:nvSpPr>
              <p:cNvPr id="66" name="Textfeld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4721" y="2983821"/>
                <a:ext cx="609141" cy="184666"/>
              </a:xfrm>
              <a:prstGeom prst="rect">
                <a:avLst/>
              </a:prstGeom>
              <a:blipFill>
                <a:blip r:embed="rId6"/>
                <a:stretch>
                  <a:fillRect l="-9000" r="-7000" b="-3548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feld 66"/>
              <p:cNvSpPr txBox="1"/>
              <p:nvPr/>
            </p:nvSpPr>
            <p:spPr>
              <a:xfrm>
                <a:off x="1649130" y="1607736"/>
                <a:ext cx="9469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𝐶𝑜𝑛𝑣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7" name="Textfeld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130" y="1607736"/>
                <a:ext cx="946991" cy="215444"/>
              </a:xfrm>
              <a:prstGeom prst="rect">
                <a:avLst/>
              </a:prstGeom>
              <a:blipFill>
                <a:blip r:embed="rId7"/>
                <a:stretch>
                  <a:fillRect l="-2581" r="-3871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/>
              <p:cNvSpPr txBox="1"/>
              <p:nvPr/>
            </p:nvSpPr>
            <p:spPr>
              <a:xfrm>
                <a:off x="2757294" y="1357872"/>
                <a:ext cx="12093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𝑃𝑜𝑜𝑙𝑖𝑛𝑔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8" name="Textfeld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94" y="1357872"/>
                <a:ext cx="1209305" cy="215444"/>
              </a:xfrm>
              <a:prstGeom prst="rect">
                <a:avLst/>
              </a:prstGeom>
              <a:blipFill>
                <a:blip r:embed="rId8"/>
                <a:stretch>
                  <a:fillRect l="-3518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feld 68"/>
              <p:cNvSpPr txBox="1"/>
              <p:nvPr/>
            </p:nvSpPr>
            <p:spPr>
              <a:xfrm>
                <a:off x="4531642" y="1357872"/>
                <a:ext cx="18978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𝐹𝑢𝑙𝑙𝑦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𝐶𝑜𝑛𝑛𝑒𝑐𝑡𝑒𝑑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𝐿𝑎𝑦𝑒𝑟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69" name="Textfeld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642" y="1357872"/>
                <a:ext cx="1897892" cy="215444"/>
              </a:xfrm>
              <a:prstGeom prst="rect">
                <a:avLst/>
              </a:prstGeom>
              <a:blipFill>
                <a:blip r:embed="rId9"/>
                <a:stretch>
                  <a:fillRect l="-1923" r="-1282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/>
              <p:cNvSpPr txBox="1"/>
              <p:nvPr/>
            </p:nvSpPr>
            <p:spPr>
              <a:xfrm>
                <a:off x="5812981" y="1936288"/>
                <a:ext cx="247285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𝑢𝑙𝑙𝑦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𝐶𝑜𝑛𝑛𝑒𝑐𝑡𝑒𝑑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𝑙𝑎𝑦𝑒𝑟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𝑂𝑤𝑛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70" name="Textfeld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981" y="1936288"/>
                <a:ext cx="2472856" cy="215444"/>
              </a:xfrm>
              <a:prstGeom prst="rect">
                <a:avLst/>
              </a:prstGeom>
              <a:blipFill>
                <a:blip r:embed="rId10"/>
                <a:stretch>
                  <a:fillRect l="-741" r="-741" b="-3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Gerader Verbinder 71"/>
          <p:cNvCxnSpPr/>
          <p:nvPr/>
        </p:nvCxnSpPr>
        <p:spPr>
          <a:xfrm flipH="1">
            <a:off x="4820738" y="1487993"/>
            <a:ext cx="191993" cy="32070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4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65" grpId="0"/>
      <p:bldP spid="66" grpId="0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Progress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my</a:t>
            </a:r>
            <a:r>
              <a:rPr lang="de-DE" dirty="0" smtClean="0"/>
              <a:t> Master </a:t>
            </a:r>
            <a:r>
              <a:rPr lang="de-DE" dirty="0" err="1" smtClean="0"/>
              <a:t>thesis</a:t>
            </a:r>
            <a:r>
              <a:rPr lang="de-DE" dirty="0" smtClean="0"/>
              <a:t>.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5B0C8-3044-4A88-B19C-AD0EDFB1FFB7}" type="datetime1">
              <a:rPr lang="de-DE" smtClean="0"/>
              <a:pPr/>
              <a:t>12.07.2018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033408" y="1145916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smtClean="0"/>
              <a:t>Basic </a:t>
            </a:r>
            <a:r>
              <a:rPr lang="de-DE" sz="1200" dirty="0" err="1" smtClean="0"/>
              <a:t>research</a:t>
            </a:r>
            <a:r>
              <a:rPr lang="de-DE" sz="1200" dirty="0" smtClean="0"/>
              <a:t> </a:t>
            </a:r>
            <a:r>
              <a:rPr lang="de-DE" sz="1200" dirty="0" err="1" smtClean="0"/>
              <a:t>about</a:t>
            </a:r>
            <a:r>
              <a:rPr lang="de-DE" sz="1200" dirty="0" smtClean="0"/>
              <a:t> </a:t>
            </a:r>
            <a:r>
              <a:rPr lang="de-DE" sz="1200" dirty="0" err="1"/>
              <a:t>d</a:t>
            </a:r>
            <a:r>
              <a:rPr lang="de-DE" sz="1200" dirty="0" err="1" smtClean="0"/>
              <a:t>eep</a:t>
            </a:r>
            <a:r>
              <a:rPr lang="de-DE" sz="1200" dirty="0" smtClean="0"/>
              <a:t> </a:t>
            </a:r>
            <a:r>
              <a:rPr lang="de-DE" sz="1200" dirty="0" err="1" smtClean="0"/>
              <a:t>learning</a:t>
            </a:r>
            <a:r>
              <a:rPr lang="de-DE" sz="1200" dirty="0" smtClean="0"/>
              <a:t> </a:t>
            </a:r>
            <a:r>
              <a:rPr lang="de-DE" sz="1200" dirty="0" err="1" smtClean="0"/>
              <a:t>frameworks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some</a:t>
            </a:r>
            <a:r>
              <a:rPr lang="de-DE" sz="1200" dirty="0" smtClean="0"/>
              <a:t> </a:t>
            </a:r>
            <a:r>
              <a:rPr lang="de-DE" sz="1200" dirty="0" err="1" smtClean="0"/>
              <a:t>pretrained</a:t>
            </a:r>
            <a:r>
              <a:rPr lang="de-DE" sz="1200" dirty="0" smtClean="0"/>
              <a:t> </a:t>
            </a:r>
            <a:r>
              <a:rPr lang="de-DE" sz="1200" dirty="0" err="1" smtClean="0"/>
              <a:t>nets</a:t>
            </a:r>
            <a:r>
              <a:rPr lang="de-DE" sz="1200" dirty="0"/>
              <a:t>.</a:t>
            </a:r>
          </a:p>
        </p:txBody>
      </p:sp>
      <p:sp>
        <p:nvSpPr>
          <p:cNvPr id="14" name="Rechteck 13"/>
          <p:cNvSpPr/>
          <p:nvPr/>
        </p:nvSpPr>
        <p:spPr>
          <a:xfrm>
            <a:off x="1017564" y="1716020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smtClean="0"/>
              <a:t>Data </a:t>
            </a:r>
            <a:r>
              <a:rPr lang="de-DE" sz="1200" dirty="0" err="1" smtClean="0"/>
              <a:t>visualization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analysis</a:t>
            </a:r>
            <a:endParaRPr lang="de-DE" sz="1200" dirty="0"/>
          </a:p>
        </p:txBody>
      </p:sp>
      <p:sp>
        <p:nvSpPr>
          <p:cNvPr id="16" name="Rechteck 15"/>
          <p:cNvSpPr/>
          <p:nvPr/>
        </p:nvSpPr>
        <p:spPr>
          <a:xfrm>
            <a:off x="1017564" y="2339165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smtClean="0"/>
              <a:t>Minimal 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on </a:t>
            </a:r>
            <a:r>
              <a:rPr lang="de-DE" sz="1200" dirty="0" err="1" smtClean="0"/>
              <a:t>Resnet</a:t>
            </a:r>
            <a:r>
              <a:rPr lang="de-DE" sz="1200" dirty="0" smtClean="0"/>
              <a:t> on </a:t>
            </a:r>
            <a:r>
              <a:rPr lang="de-DE" sz="1200" dirty="0" err="1" smtClean="0"/>
              <a:t>about</a:t>
            </a:r>
            <a:r>
              <a:rPr lang="de-DE" sz="1200" dirty="0" smtClean="0"/>
              <a:t> 20 </a:t>
            </a:r>
            <a:r>
              <a:rPr lang="de-DE" sz="1200" dirty="0" err="1" smtClean="0"/>
              <a:t>categories</a:t>
            </a:r>
            <a:r>
              <a:rPr lang="de-DE" sz="1200" dirty="0" smtClean="0"/>
              <a:t> </a:t>
            </a:r>
            <a:endParaRPr lang="de-DE" sz="1200" dirty="0"/>
          </a:p>
        </p:txBody>
      </p:sp>
      <p:sp>
        <p:nvSpPr>
          <p:cNvPr id="18" name="Rechteck 17"/>
          <p:cNvSpPr/>
          <p:nvPr/>
        </p:nvSpPr>
        <p:spPr>
          <a:xfrm>
            <a:off x="1017564" y="2934189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err="1" smtClean="0"/>
              <a:t>Full</a:t>
            </a:r>
            <a:r>
              <a:rPr lang="de-DE" sz="1200" dirty="0" smtClean="0"/>
              <a:t> </a:t>
            </a:r>
            <a:r>
              <a:rPr lang="de-DE" sz="1200" dirty="0" err="1" smtClean="0"/>
              <a:t>length</a:t>
            </a:r>
            <a:r>
              <a:rPr lang="de-DE" sz="1200" dirty="0" smtClean="0"/>
              <a:t> </a:t>
            </a:r>
            <a:r>
              <a:rPr lang="de-DE" sz="1200" dirty="0" err="1" smtClean="0"/>
              <a:t>training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hyperparameter</a:t>
            </a:r>
            <a:r>
              <a:rPr lang="de-DE" sz="1200" dirty="0" smtClean="0"/>
              <a:t> </a:t>
            </a:r>
            <a:r>
              <a:rPr lang="de-DE" sz="1200" dirty="0" err="1" smtClean="0"/>
              <a:t>tuning</a:t>
            </a:r>
            <a:endParaRPr lang="de-DE" sz="120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5" y="3946684"/>
            <a:ext cx="443484" cy="443484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8" y="1627959"/>
            <a:ext cx="443484" cy="443484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0" y="2221128"/>
            <a:ext cx="443484" cy="443484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19908"/>
            <a:ext cx="443484" cy="443484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07" y="3359913"/>
            <a:ext cx="430040" cy="43004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028" y="1034790"/>
            <a:ext cx="443484" cy="443484"/>
          </a:xfrm>
          <a:prstGeom prst="rect">
            <a:avLst/>
          </a:prstGeom>
        </p:spPr>
      </p:pic>
      <p:sp>
        <p:nvSpPr>
          <p:cNvPr id="26" name="Rechteck 25"/>
          <p:cNvSpPr/>
          <p:nvPr/>
        </p:nvSpPr>
        <p:spPr>
          <a:xfrm>
            <a:off x="1027401" y="3487513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smtClean="0"/>
              <a:t>Future </a:t>
            </a:r>
            <a:r>
              <a:rPr lang="de-DE" sz="1200" dirty="0" err="1" smtClean="0"/>
              <a:t>modifications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improvements</a:t>
            </a:r>
            <a:endParaRPr lang="de-DE" sz="1200" dirty="0"/>
          </a:p>
        </p:txBody>
      </p:sp>
      <p:sp>
        <p:nvSpPr>
          <p:cNvPr id="27" name="Rechteck 26"/>
          <p:cNvSpPr/>
          <p:nvPr/>
        </p:nvSpPr>
        <p:spPr>
          <a:xfrm>
            <a:off x="1003276" y="4045134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smtClean="0"/>
              <a:t>Thesis </a:t>
            </a:r>
            <a:r>
              <a:rPr lang="de-DE" sz="1200" dirty="0" err="1" smtClean="0"/>
              <a:t>writing</a:t>
            </a:r>
            <a:r>
              <a:rPr lang="de-DE" sz="1200" dirty="0" smtClean="0"/>
              <a:t> </a:t>
            </a:r>
            <a:r>
              <a:rPr lang="de-DE" sz="1200" dirty="0" err="1" smtClean="0"/>
              <a:t>and</a:t>
            </a:r>
            <a:r>
              <a:rPr lang="de-DE" sz="1200" dirty="0" smtClean="0"/>
              <a:t> </a:t>
            </a:r>
            <a:r>
              <a:rPr lang="de-DE" sz="1200" dirty="0" err="1" smtClean="0"/>
              <a:t>submission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5313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Tools </a:t>
            </a:r>
            <a:r>
              <a:rPr lang="de-DE" dirty="0" err="1" smtClean="0"/>
              <a:t>used</a:t>
            </a:r>
            <a:r>
              <a:rPr lang="de-DE" dirty="0" smtClean="0"/>
              <a:t>: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2742296" y="2013280"/>
            <a:ext cx="894797" cy="371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/>
              <a:t>Python</a:t>
            </a: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100" y="986520"/>
            <a:ext cx="1005488" cy="1005488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3937509" y="2013279"/>
            <a:ext cx="1560042" cy="3719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b="1" dirty="0"/>
              <a:t>Ubuntu </a:t>
            </a:r>
            <a:r>
              <a:rPr lang="de-DE" sz="1400" b="1" dirty="0" smtClean="0"/>
              <a:t>16.04</a:t>
            </a:r>
            <a:endParaRPr lang="de-DE" sz="1400" b="1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92" y="857954"/>
            <a:ext cx="1100996" cy="1100996"/>
          </a:xfrm>
          <a:prstGeom prst="rect">
            <a:avLst/>
          </a:prstGeom>
        </p:spPr>
      </p:pic>
      <p:sp>
        <p:nvSpPr>
          <p:cNvPr id="15" name="Rechteck 14"/>
          <p:cNvSpPr/>
          <p:nvPr/>
        </p:nvSpPr>
        <p:spPr>
          <a:xfrm>
            <a:off x="5801779" y="2037503"/>
            <a:ext cx="10086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/>
              <a:t>VS Code</a:t>
            </a:r>
            <a:endParaRPr lang="de-DE" sz="1400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123" y="1085668"/>
            <a:ext cx="1584794" cy="79062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64" b="26769"/>
          <a:stretch/>
        </p:blipFill>
        <p:spPr>
          <a:xfrm>
            <a:off x="462716" y="1150182"/>
            <a:ext cx="1728192" cy="504056"/>
          </a:xfrm>
          <a:prstGeom prst="rect">
            <a:avLst/>
          </a:prstGeom>
        </p:spPr>
      </p:pic>
      <p:sp>
        <p:nvSpPr>
          <p:cNvPr id="20" name="Rechteck 19"/>
          <p:cNvSpPr/>
          <p:nvPr/>
        </p:nvSpPr>
        <p:spPr>
          <a:xfrm>
            <a:off x="600921" y="2021634"/>
            <a:ext cx="1444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b="1" dirty="0" err="1"/>
              <a:t>Deep</a:t>
            </a:r>
            <a:r>
              <a:rPr lang="de-DE" sz="1200" b="1" dirty="0"/>
              <a:t> </a:t>
            </a:r>
            <a:r>
              <a:rPr lang="de-DE" sz="1200" b="1" dirty="0" err="1"/>
              <a:t>learning</a:t>
            </a:r>
            <a:r>
              <a:rPr lang="de-DE" sz="1200" b="1" dirty="0"/>
              <a:t> </a:t>
            </a:r>
            <a:endParaRPr lang="de-DE" sz="1200" b="1" dirty="0" smtClean="0"/>
          </a:p>
          <a:p>
            <a:r>
              <a:rPr lang="de-DE" sz="1200" b="1" dirty="0" smtClean="0"/>
              <a:t>Framework</a:t>
            </a:r>
            <a:endParaRPr lang="de-DE" sz="1200" b="1" dirty="0"/>
          </a:p>
        </p:txBody>
      </p:sp>
      <p:sp>
        <p:nvSpPr>
          <p:cNvPr id="21" name="Rechteck 20"/>
          <p:cNvSpPr/>
          <p:nvPr/>
        </p:nvSpPr>
        <p:spPr>
          <a:xfrm>
            <a:off x="600921" y="2839057"/>
            <a:ext cx="7395992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de-DE" sz="1200" dirty="0" err="1"/>
              <a:t>And</a:t>
            </a:r>
            <a:r>
              <a:rPr lang="de-DE" sz="1200" dirty="0"/>
              <a:t> </a:t>
            </a:r>
            <a:r>
              <a:rPr lang="de-DE" sz="1200" dirty="0" err="1"/>
              <a:t>other</a:t>
            </a:r>
            <a:r>
              <a:rPr lang="de-DE" sz="1200" dirty="0"/>
              <a:t> </a:t>
            </a:r>
            <a:r>
              <a:rPr lang="de-DE" sz="1200" dirty="0" err="1" smtClean="0"/>
              <a:t>python</a:t>
            </a:r>
            <a:r>
              <a:rPr lang="de-DE" sz="1200" dirty="0" smtClean="0"/>
              <a:t> </a:t>
            </a:r>
            <a:r>
              <a:rPr lang="de-DE" sz="1200" dirty="0" err="1" smtClean="0"/>
              <a:t>small</a:t>
            </a:r>
            <a:r>
              <a:rPr lang="de-DE" sz="1200" dirty="0" smtClean="0"/>
              <a:t> </a:t>
            </a:r>
            <a:r>
              <a:rPr lang="de-DE" sz="1200" dirty="0" err="1"/>
              <a:t>scripts</a:t>
            </a:r>
            <a:r>
              <a:rPr lang="de-DE" sz="1200" dirty="0"/>
              <a:t> </a:t>
            </a:r>
            <a:r>
              <a:rPr lang="de-DE" sz="1200" dirty="0" err="1"/>
              <a:t>for</a:t>
            </a:r>
            <a:r>
              <a:rPr lang="de-DE" sz="1200" dirty="0"/>
              <a:t> </a:t>
            </a:r>
            <a:r>
              <a:rPr lang="de-DE" sz="1200" dirty="0" err="1" smtClean="0"/>
              <a:t>data</a:t>
            </a:r>
            <a:r>
              <a:rPr lang="de-DE" sz="1200" dirty="0" smtClean="0"/>
              <a:t> </a:t>
            </a:r>
            <a:r>
              <a:rPr lang="de-DE" sz="1200" dirty="0" err="1" smtClean="0"/>
              <a:t>visualization</a:t>
            </a:r>
            <a:r>
              <a:rPr lang="de-DE" sz="1200" dirty="0"/>
              <a:t>…</a:t>
            </a:r>
          </a:p>
        </p:txBody>
      </p:sp>
      <p:sp>
        <p:nvSpPr>
          <p:cNvPr id="22" name="Rechteck 21"/>
          <p:cNvSpPr/>
          <p:nvPr/>
        </p:nvSpPr>
        <p:spPr>
          <a:xfrm>
            <a:off x="7515555" y="2062292"/>
            <a:ext cx="11753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 err="1" smtClean="0"/>
              <a:t>Anaconda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0" t="23400" r="30050" b="23401"/>
          <a:stretch/>
        </p:blipFill>
        <p:spPr>
          <a:xfrm>
            <a:off x="2603424" y="940900"/>
            <a:ext cx="1080160" cy="10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Vielen Dank für Ihre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214829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>
            <a:noAutofit/>
          </a:bodyPr>
          <a:lstStyle/>
          <a:p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Me</a:t>
            </a:r>
            <a:endParaRPr lang="de-DE" dirty="0"/>
          </a:p>
        </p:txBody>
      </p:sp>
      <p:sp>
        <p:nvSpPr>
          <p:cNvPr id="34" name="Datumsplatzhalt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A0790-EB84-4B39-91B7-946EA5C34E97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35" name="Fußzeilenplatzhalter 3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  <a:endParaRPr lang="de-DE" dirty="0"/>
          </a:p>
        </p:txBody>
      </p:sp>
      <p:sp>
        <p:nvSpPr>
          <p:cNvPr id="36" name="Foliennummernplatzhalt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468000" y="804335"/>
            <a:ext cx="7776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Muralidhar Pettela</a:t>
            </a:r>
          </a:p>
          <a:p>
            <a:r>
              <a:rPr lang="de-DE" dirty="0" smtClean="0"/>
              <a:t>Masters </a:t>
            </a:r>
            <a:r>
              <a:rPr lang="de-DE" dirty="0" err="1"/>
              <a:t>s</a:t>
            </a:r>
            <a:r>
              <a:rPr lang="de-DE" dirty="0" err="1" smtClean="0"/>
              <a:t>tudent</a:t>
            </a:r>
            <a:r>
              <a:rPr lang="de-DE" dirty="0" smtClean="0"/>
              <a:t> in University Rostock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                   </a:t>
            </a:r>
          </a:p>
          <a:p>
            <a:r>
              <a:rPr lang="de-DE" b="1" cap="all" dirty="0"/>
              <a:t> </a:t>
            </a:r>
            <a:r>
              <a:rPr lang="de-DE" b="1" cap="all" dirty="0" smtClean="0"/>
              <a:t>                    ELEKTRONISCHE </a:t>
            </a:r>
            <a:r>
              <a:rPr lang="de-DE" b="1" cap="all" dirty="0"/>
              <a:t>FAHRWERKSYSTEME</a:t>
            </a:r>
          </a:p>
          <a:p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95686"/>
            <a:ext cx="1646079" cy="757288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576212" y="2771142"/>
            <a:ext cx="756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Writing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thesis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april- </a:t>
            </a:r>
            <a:r>
              <a:rPr lang="de-DE" dirty="0" err="1"/>
              <a:t>s</a:t>
            </a:r>
            <a:r>
              <a:rPr lang="de-DE" dirty="0" err="1" smtClean="0"/>
              <a:t>eptember</a:t>
            </a:r>
            <a:r>
              <a:rPr lang="de-DE" dirty="0" smtClean="0"/>
              <a:t>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 smtClean="0"/>
              <a:t>Topic</a:t>
            </a:r>
            <a:r>
              <a:rPr lang="de-DE" dirty="0" smtClean="0"/>
              <a:t>: </a:t>
            </a:r>
            <a:r>
              <a:rPr lang="en-US" dirty="0"/>
              <a:t>Deep </a:t>
            </a:r>
            <a:r>
              <a:rPr lang="en-US" dirty="0" smtClean="0"/>
              <a:t>learning </a:t>
            </a: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classification in a </a:t>
            </a:r>
            <a:r>
              <a:rPr lang="en-US" dirty="0" smtClean="0"/>
              <a:t>			  productive </a:t>
            </a:r>
            <a:r>
              <a:rPr lang="en-US" dirty="0"/>
              <a:t>data management </a:t>
            </a:r>
            <a:r>
              <a:rPr lang="en-US" dirty="0" smtClean="0"/>
              <a:t>environment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620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Datumsplatzhalter 25"/>
          <p:cNvSpPr>
            <a:spLocks noGrp="1"/>
          </p:cNvSpPr>
          <p:nvPr>
            <p:ph type="dt" sz="half" idx="10"/>
          </p:nvPr>
        </p:nvSpPr>
        <p:spPr>
          <a:xfrm>
            <a:off x="396146" y="4846637"/>
            <a:ext cx="936000" cy="266400"/>
          </a:xfrm>
        </p:spPr>
        <p:txBody>
          <a:bodyPr/>
          <a:lstStyle/>
          <a:p>
            <a:fld id="{A542918A-2130-4A82-9BEF-DEC918319BA2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27" name="Fußzeilenplatzhalter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28" name="Foliennummernplatzhalt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3</a:t>
            </a:fld>
            <a:endParaRPr lang="de-DE"/>
          </a:p>
        </p:txBody>
      </p:sp>
      <p:grpSp>
        <p:nvGrpSpPr>
          <p:cNvPr id="30" name="Gruppieren 29"/>
          <p:cNvGrpSpPr/>
          <p:nvPr/>
        </p:nvGrpSpPr>
        <p:grpSpPr>
          <a:xfrm>
            <a:off x="467544" y="1037147"/>
            <a:ext cx="1399271" cy="433900"/>
            <a:chOff x="4823470" y="1406639"/>
            <a:chExt cx="1399271" cy="433900"/>
          </a:xfrm>
        </p:grpSpPr>
        <p:sp>
          <p:nvSpPr>
            <p:cNvPr id="31" name="Textfeld 2"/>
            <p:cNvSpPr txBox="1">
              <a:spLocks noChangeArrowheads="1"/>
            </p:cNvSpPr>
            <p:nvPr/>
          </p:nvSpPr>
          <p:spPr bwMode="auto">
            <a:xfrm>
              <a:off x="5436096" y="1406639"/>
              <a:ext cx="786645" cy="25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Abstract</a:t>
              </a:r>
              <a:endParaRPr lang="de-DE" sz="12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3" name="Textfeld 2"/>
            <p:cNvSpPr txBox="1">
              <a:spLocks noChangeArrowheads="1"/>
            </p:cNvSpPr>
            <p:nvPr/>
          </p:nvSpPr>
          <p:spPr bwMode="auto">
            <a:xfrm>
              <a:off x="4823470" y="1480160"/>
              <a:ext cx="396602" cy="35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800" dirty="0">
                  <a:solidFill>
                    <a:schemeClr val="accent1"/>
                  </a:solidFill>
                  <a:latin typeface="+mj-lt"/>
                </a:rPr>
                <a:t>01</a:t>
              </a:r>
            </a:p>
          </p:txBody>
        </p:sp>
        <p:cxnSp>
          <p:nvCxnSpPr>
            <p:cNvPr id="34" name="Gerade Verbindung 11"/>
            <p:cNvCxnSpPr/>
            <p:nvPr/>
          </p:nvCxnSpPr>
          <p:spPr>
            <a:xfrm>
              <a:off x="5292080" y="1445251"/>
              <a:ext cx="0" cy="39528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ieren 34"/>
          <p:cNvGrpSpPr/>
          <p:nvPr/>
        </p:nvGrpSpPr>
        <p:grpSpPr>
          <a:xfrm>
            <a:off x="467544" y="1779266"/>
            <a:ext cx="2286821" cy="433900"/>
            <a:chOff x="4823470" y="1406639"/>
            <a:chExt cx="2286821" cy="433900"/>
          </a:xfrm>
        </p:grpSpPr>
        <p:sp>
          <p:nvSpPr>
            <p:cNvPr id="36" name="Textfeld 2"/>
            <p:cNvSpPr txBox="1">
              <a:spLocks noChangeArrowheads="1"/>
            </p:cNvSpPr>
            <p:nvPr/>
          </p:nvSpPr>
          <p:spPr bwMode="auto">
            <a:xfrm>
              <a:off x="5436096" y="1406639"/>
              <a:ext cx="1674195" cy="25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Goals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of</a:t>
              </a:r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the</a:t>
              </a:r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project</a:t>
              </a:r>
              <a:endParaRPr lang="de-DE" sz="12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38" name="Textfeld 2"/>
            <p:cNvSpPr txBox="1">
              <a:spLocks noChangeArrowheads="1"/>
            </p:cNvSpPr>
            <p:nvPr/>
          </p:nvSpPr>
          <p:spPr bwMode="auto">
            <a:xfrm>
              <a:off x="4823470" y="1480160"/>
              <a:ext cx="396602" cy="35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800" dirty="0">
                  <a:solidFill>
                    <a:schemeClr val="accent1"/>
                  </a:solidFill>
                  <a:latin typeface="+mj-lt"/>
                </a:rPr>
                <a:t>02</a:t>
              </a:r>
            </a:p>
          </p:txBody>
        </p:sp>
        <p:cxnSp>
          <p:nvCxnSpPr>
            <p:cNvPr id="39" name="Gerade Verbindung 16"/>
            <p:cNvCxnSpPr/>
            <p:nvPr/>
          </p:nvCxnSpPr>
          <p:spPr>
            <a:xfrm>
              <a:off x="5292080" y="1445251"/>
              <a:ext cx="0" cy="39528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uppieren 39"/>
          <p:cNvGrpSpPr/>
          <p:nvPr/>
        </p:nvGrpSpPr>
        <p:grpSpPr>
          <a:xfrm>
            <a:off x="446960" y="2459918"/>
            <a:ext cx="2132933" cy="433900"/>
            <a:chOff x="4823470" y="1406639"/>
            <a:chExt cx="2132933" cy="433900"/>
          </a:xfrm>
        </p:grpSpPr>
        <p:sp>
          <p:nvSpPr>
            <p:cNvPr id="41" name="Textfeld 2"/>
            <p:cNvSpPr txBox="1">
              <a:spLocks noChangeArrowheads="1"/>
            </p:cNvSpPr>
            <p:nvPr/>
          </p:nvSpPr>
          <p:spPr bwMode="auto">
            <a:xfrm>
              <a:off x="5436096" y="1406639"/>
              <a:ext cx="1520307" cy="25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Data </a:t>
              </a:r>
              <a:r>
                <a:rPr lang="de-DE" sz="1200" dirty="0" err="1">
                  <a:solidFill>
                    <a:schemeClr val="accent1"/>
                  </a:solidFill>
                  <a:latin typeface="+mn-lt"/>
                </a:rPr>
                <a:t>v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isualization</a:t>
              </a:r>
              <a:endParaRPr lang="de-DE" sz="12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3" name="Textfeld 2"/>
            <p:cNvSpPr txBox="1">
              <a:spLocks noChangeArrowheads="1"/>
            </p:cNvSpPr>
            <p:nvPr/>
          </p:nvSpPr>
          <p:spPr bwMode="auto">
            <a:xfrm>
              <a:off x="4823470" y="1480160"/>
              <a:ext cx="396602" cy="35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800" dirty="0">
                  <a:solidFill>
                    <a:schemeClr val="accent1"/>
                  </a:solidFill>
                  <a:latin typeface="+mj-lt"/>
                </a:rPr>
                <a:t>03</a:t>
              </a:r>
            </a:p>
          </p:txBody>
        </p:sp>
        <p:cxnSp>
          <p:nvCxnSpPr>
            <p:cNvPr id="44" name="Gerade Verbindung 21"/>
            <p:cNvCxnSpPr/>
            <p:nvPr/>
          </p:nvCxnSpPr>
          <p:spPr>
            <a:xfrm>
              <a:off x="5292080" y="1445251"/>
              <a:ext cx="0" cy="39528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uppieren 44"/>
          <p:cNvGrpSpPr/>
          <p:nvPr/>
        </p:nvGrpSpPr>
        <p:grpSpPr>
          <a:xfrm>
            <a:off x="446960" y="3124575"/>
            <a:ext cx="2063940" cy="433900"/>
            <a:chOff x="4823470" y="1406639"/>
            <a:chExt cx="2063940" cy="433900"/>
          </a:xfrm>
        </p:grpSpPr>
        <p:sp>
          <p:nvSpPr>
            <p:cNvPr id="46" name="Textfeld 2"/>
            <p:cNvSpPr txBox="1">
              <a:spLocks noChangeArrowheads="1"/>
            </p:cNvSpPr>
            <p:nvPr/>
          </p:nvSpPr>
          <p:spPr bwMode="auto">
            <a:xfrm>
              <a:off x="5436096" y="1406639"/>
              <a:ext cx="1451314" cy="25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Transfer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learning</a:t>
              </a:r>
              <a:endParaRPr lang="de-DE" sz="12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48" name="Textfeld 2"/>
            <p:cNvSpPr txBox="1">
              <a:spLocks noChangeArrowheads="1"/>
            </p:cNvSpPr>
            <p:nvPr/>
          </p:nvSpPr>
          <p:spPr bwMode="auto">
            <a:xfrm>
              <a:off x="4823470" y="1480160"/>
              <a:ext cx="396602" cy="35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800" dirty="0">
                  <a:solidFill>
                    <a:schemeClr val="accent1"/>
                  </a:solidFill>
                  <a:latin typeface="+mj-lt"/>
                </a:rPr>
                <a:t>04</a:t>
              </a:r>
            </a:p>
          </p:txBody>
        </p:sp>
        <p:cxnSp>
          <p:nvCxnSpPr>
            <p:cNvPr id="49" name="Gerade Verbindung 26"/>
            <p:cNvCxnSpPr/>
            <p:nvPr/>
          </p:nvCxnSpPr>
          <p:spPr>
            <a:xfrm>
              <a:off x="5292080" y="1445251"/>
              <a:ext cx="0" cy="39528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uppieren 49"/>
          <p:cNvGrpSpPr/>
          <p:nvPr/>
        </p:nvGrpSpPr>
        <p:grpSpPr>
          <a:xfrm>
            <a:off x="446960" y="3718334"/>
            <a:ext cx="2353635" cy="433900"/>
            <a:chOff x="4823470" y="1406639"/>
            <a:chExt cx="2353635" cy="433900"/>
          </a:xfrm>
        </p:grpSpPr>
        <p:sp>
          <p:nvSpPr>
            <p:cNvPr id="51" name="Textfeld 2"/>
            <p:cNvSpPr txBox="1">
              <a:spLocks noChangeArrowheads="1"/>
            </p:cNvSpPr>
            <p:nvPr/>
          </p:nvSpPr>
          <p:spPr bwMode="auto">
            <a:xfrm>
              <a:off x="5436096" y="1406639"/>
              <a:ext cx="1741009" cy="25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Tools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used</a:t>
              </a:r>
              <a:r>
                <a:rPr lang="de-DE" sz="1200" dirty="0">
                  <a:solidFill>
                    <a:schemeClr val="accent1"/>
                  </a:solidFill>
                  <a:latin typeface="+mn-lt"/>
                </a:rPr>
                <a:t> </a:t>
              </a:r>
              <a:r>
                <a:rPr lang="de-DE" sz="1200" dirty="0" smtClean="0">
                  <a:solidFill>
                    <a:schemeClr val="accent1"/>
                  </a:solidFill>
                  <a:latin typeface="+mn-lt"/>
                </a:rPr>
                <a:t>in </a:t>
              </a:r>
              <a:r>
                <a:rPr lang="de-DE" sz="1200" dirty="0" err="1" smtClean="0">
                  <a:solidFill>
                    <a:schemeClr val="accent1"/>
                  </a:solidFill>
                  <a:latin typeface="+mn-lt"/>
                </a:rPr>
                <a:t>project</a:t>
              </a:r>
              <a:endParaRPr lang="de-DE" sz="1200" dirty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53" name="Textfeld 2"/>
            <p:cNvSpPr txBox="1">
              <a:spLocks noChangeArrowheads="1"/>
            </p:cNvSpPr>
            <p:nvPr/>
          </p:nvSpPr>
          <p:spPr bwMode="auto">
            <a:xfrm>
              <a:off x="4823470" y="1480160"/>
              <a:ext cx="396602" cy="350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72558" tIns="36279" rIns="72558" bIns="36279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5pPr>
              <a:lvl6pPr marL="25146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6pPr>
              <a:lvl7pPr marL="29718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7pPr>
              <a:lvl8pPr marL="34290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8pPr>
              <a:lvl9pPr marL="3886200" indent="-228600" defTabSz="407988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udi Type Norm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de-DE" sz="1800" dirty="0">
                  <a:solidFill>
                    <a:schemeClr val="accent1"/>
                  </a:solidFill>
                  <a:latin typeface="+mj-lt"/>
                </a:rPr>
                <a:t>05</a:t>
              </a:r>
            </a:p>
          </p:txBody>
        </p:sp>
        <p:cxnSp>
          <p:nvCxnSpPr>
            <p:cNvPr id="54" name="Gerade Verbindung 31"/>
            <p:cNvCxnSpPr/>
            <p:nvPr/>
          </p:nvCxnSpPr>
          <p:spPr>
            <a:xfrm>
              <a:off x="5292080" y="1445251"/>
              <a:ext cx="0" cy="39528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itel 5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2714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77630" y="253214"/>
            <a:ext cx="8208000" cy="360000"/>
          </a:xfr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/>
              <a:t>?</a:t>
            </a:r>
          </a:p>
        </p:txBody>
      </p:sp>
      <p:sp>
        <p:nvSpPr>
          <p:cNvPr id="8" name="Datumsplatzhalter 2"/>
          <p:cNvSpPr txBox="1">
            <a:spLocks/>
          </p:cNvSpPr>
          <p:nvPr/>
        </p:nvSpPr>
        <p:spPr>
          <a:xfrm>
            <a:off x="468000" y="4838400"/>
            <a:ext cx="9360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9" name="Fußzeilenplatzhalter 3"/>
          <p:cNvSpPr txBox="1">
            <a:spLocks/>
          </p:cNvSpPr>
          <p:nvPr/>
        </p:nvSpPr>
        <p:spPr>
          <a:xfrm>
            <a:off x="1404000" y="4838400"/>
            <a:ext cx="28956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10" name="Foliennummernplatzhalter 4"/>
          <p:cNvSpPr txBox="1">
            <a:spLocks/>
          </p:cNvSpPr>
          <p:nvPr/>
        </p:nvSpPr>
        <p:spPr>
          <a:xfrm>
            <a:off x="8172000" y="4838400"/>
            <a:ext cx="514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08D3FF-918B-4EAA-BB32-32BE9A6AB12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39452" y="2277806"/>
            <a:ext cx="2877431" cy="2323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3059832" y="3068336"/>
            <a:ext cx="406985" cy="2955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5599736" y="627534"/>
            <a:ext cx="3364752" cy="224605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55" y="1995686"/>
            <a:ext cx="949307" cy="94930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636688"/>
            <a:ext cx="2167360" cy="1444908"/>
          </a:xfrm>
          <a:prstGeom prst="rect">
            <a:avLst/>
          </a:prstGeom>
          <a:scene3d>
            <a:camera prst="isometricOffAxis2Right"/>
            <a:lightRig rig="threePt" dir="t"/>
          </a:scene3d>
          <a:sp3d>
            <a:bevelB prst="relaxedInset"/>
          </a:sp3d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1" y="2841922"/>
            <a:ext cx="1461845" cy="1382154"/>
          </a:xfrm>
          <a:prstGeom prst="rect">
            <a:avLst/>
          </a:prstGeom>
          <a:scene3d>
            <a:camera prst="isometricRightUp"/>
            <a:lightRig rig="threePt" dir="t"/>
          </a:scene3d>
          <a:sp3d>
            <a:bevelT/>
            <a:bevelB/>
          </a:sp3d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2330" y="3293351"/>
            <a:ext cx="1387738" cy="1008767"/>
          </a:xfrm>
          <a:prstGeom prst="rect">
            <a:avLst/>
          </a:prstGeom>
          <a:scene3d>
            <a:camera prst="isometricRightUp"/>
            <a:lightRig rig="threePt" dir="t"/>
          </a:scene3d>
          <a:sp3d prstMaterial="matte">
            <a:bevelT/>
            <a:bevelB/>
          </a:sp3d>
        </p:spPr>
      </p:pic>
      <p:sp>
        <p:nvSpPr>
          <p:cNvPr id="18" name="Textfeld 17"/>
          <p:cNvSpPr txBox="1"/>
          <p:nvPr/>
        </p:nvSpPr>
        <p:spPr>
          <a:xfrm>
            <a:off x="187850" y="1923678"/>
            <a:ext cx="330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 Pool </a:t>
            </a:r>
            <a:r>
              <a:rPr lang="de-DE" sz="1400" dirty="0" err="1" smtClean="0"/>
              <a:t>of</a:t>
            </a:r>
            <a:r>
              <a:rPr lang="de-DE" sz="1400" dirty="0" smtClean="0"/>
              <a:t> 100.000 </a:t>
            </a:r>
            <a:r>
              <a:rPr lang="de-DE" sz="1400" dirty="0" err="1" smtClean="0"/>
              <a:t>images</a:t>
            </a:r>
            <a:endParaRPr lang="de-DE" sz="1400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6" y="1578702"/>
            <a:ext cx="1512568" cy="1512568"/>
          </a:xfrm>
          <a:prstGeom prst="rect">
            <a:avLst/>
          </a:prstGeom>
          <a:noFill/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2020179"/>
            <a:ext cx="949307" cy="949307"/>
          </a:xfrm>
          <a:prstGeom prst="rect">
            <a:avLst/>
          </a:prstGeom>
        </p:spPr>
      </p:pic>
      <p:sp>
        <p:nvSpPr>
          <p:cNvPr id="21" name="Textfeld 20"/>
          <p:cNvSpPr txBox="1"/>
          <p:nvPr/>
        </p:nvSpPr>
        <p:spPr>
          <a:xfrm>
            <a:off x="5760630" y="198973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Elektrik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7921759" y="1728759"/>
            <a:ext cx="12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Frontend</a:t>
            </a:r>
          </a:p>
          <a:p>
            <a:r>
              <a:rPr lang="de-DE" sz="1200" b="1" dirty="0" err="1">
                <a:solidFill>
                  <a:srgbClr val="000000"/>
                </a:solidFill>
              </a:rPr>
              <a:t>m</a:t>
            </a:r>
            <a:r>
              <a:rPr lang="de-DE" sz="1200" b="1" dirty="0" err="1" smtClean="0">
                <a:solidFill>
                  <a:srgbClr val="000000"/>
                </a:solidFill>
              </a:rPr>
              <a:t>otorraum</a:t>
            </a:r>
            <a:endParaRPr lang="de-DE" sz="1200" b="1" dirty="0">
              <a:solidFill>
                <a:srgbClr val="000000"/>
              </a:solidFill>
            </a:endParaRPr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4" r="15697"/>
          <a:stretch/>
        </p:blipFill>
        <p:spPr>
          <a:xfrm>
            <a:off x="3530002" y="2231455"/>
            <a:ext cx="1238433" cy="1814582"/>
          </a:xfrm>
          <a:prstGeom prst="rect">
            <a:avLst/>
          </a:prstGeom>
        </p:spPr>
      </p:pic>
      <p:cxnSp>
        <p:nvCxnSpPr>
          <p:cNvPr id="24" name="Gerade Verbindung mit Pfeil 23"/>
          <p:cNvCxnSpPr/>
          <p:nvPr/>
        </p:nvCxnSpPr>
        <p:spPr>
          <a:xfrm>
            <a:off x="1189495" y="2402512"/>
            <a:ext cx="2447920" cy="1450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/>
          <p:nvPr/>
        </p:nvCxnSpPr>
        <p:spPr>
          <a:xfrm flipV="1">
            <a:off x="2091773" y="2547577"/>
            <a:ext cx="1545642" cy="2536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V="1">
            <a:off x="2620153" y="2541493"/>
            <a:ext cx="1011232" cy="5667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6943192" y="1540403"/>
            <a:ext cx="957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Blinker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28" name="Abgerundetes Rechteck 27"/>
          <p:cNvSpPr/>
          <p:nvPr/>
        </p:nvSpPr>
        <p:spPr>
          <a:xfrm>
            <a:off x="4276776" y="1691968"/>
            <a:ext cx="863488" cy="30371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Elektrik</a:t>
            </a:r>
          </a:p>
        </p:txBody>
      </p:sp>
      <p:sp>
        <p:nvSpPr>
          <p:cNvPr id="29" name="Abgerundetes Rechteck 28"/>
          <p:cNvSpPr/>
          <p:nvPr/>
        </p:nvSpPr>
        <p:spPr>
          <a:xfrm>
            <a:off x="4162111" y="713578"/>
            <a:ext cx="1106925" cy="396331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Frontend</a:t>
            </a:r>
          </a:p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motorraum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30" name="Abgerundetes Rechteck 29"/>
          <p:cNvSpPr/>
          <p:nvPr/>
        </p:nvSpPr>
        <p:spPr>
          <a:xfrm>
            <a:off x="4259495" y="1247138"/>
            <a:ext cx="828847" cy="273357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Blinker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42" name="Nach oben gebogener Pfeil 41"/>
          <p:cNvSpPr/>
          <p:nvPr/>
        </p:nvSpPr>
        <p:spPr>
          <a:xfrm rot="16200000">
            <a:off x="4785597" y="2335558"/>
            <a:ext cx="501166" cy="52175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2993228" y="3459893"/>
            <a:ext cx="504553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 smtClean="0">
                <a:solidFill>
                  <a:srgbClr val="002060"/>
                </a:solidFill>
              </a:rPr>
              <a:t>1</a:t>
            </a:r>
          </a:p>
          <a:p>
            <a:pPr algn="ctr"/>
            <a:endParaRPr lang="de-DE" dirty="0" smtClean="0">
              <a:solidFill>
                <a:schemeClr val="bg2"/>
              </a:solidFill>
            </a:endParaRPr>
          </a:p>
        </p:txBody>
      </p:sp>
      <p:pic>
        <p:nvPicPr>
          <p:cNvPr id="47" name="Grafik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20" y="1091662"/>
            <a:ext cx="622281" cy="434903"/>
          </a:xfrm>
          <a:prstGeom prst="rect">
            <a:avLst/>
          </a:prstGeom>
        </p:spPr>
      </p:pic>
      <p:sp>
        <p:nvSpPr>
          <p:cNvPr id="48" name="Textfeld 47"/>
          <p:cNvSpPr txBox="1"/>
          <p:nvPr/>
        </p:nvSpPr>
        <p:spPr>
          <a:xfrm>
            <a:off x="3100081" y="4167212"/>
            <a:ext cx="53855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 smtClean="0"/>
              <a:t>Actual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Process</a:t>
            </a:r>
            <a:r>
              <a:rPr lang="de-DE" sz="1600" b="1" dirty="0" smtClean="0"/>
              <a:t>: </a:t>
            </a:r>
            <a:r>
              <a:rPr lang="de-DE" sz="1600" dirty="0" smtClean="0"/>
              <a:t>Manual </a:t>
            </a:r>
            <a:r>
              <a:rPr lang="de-DE" sz="1600" dirty="0" err="1" smtClean="0"/>
              <a:t>sorting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car</a:t>
            </a:r>
            <a:r>
              <a:rPr lang="de-DE" sz="1600" dirty="0" smtClean="0"/>
              <a:t> </a:t>
            </a:r>
            <a:r>
              <a:rPr lang="de-DE" sz="1600" dirty="0" err="1" smtClean="0"/>
              <a:t>parts</a:t>
            </a:r>
            <a:r>
              <a:rPr lang="de-DE" sz="1600" dirty="0" smtClean="0"/>
              <a:t> </a:t>
            </a:r>
            <a:endParaRPr lang="de-DE" sz="1600" dirty="0"/>
          </a:p>
        </p:txBody>
      </p:sp>
      <p:cxnSp>
        <p:nvCxnSpPr>
          <p:cNvPr id="60" name="Gerader Verbinder 59"/>
          <p:cNvCxnSpPr/>
          <p:nvPr/>
        </p:nvCxnSpPr>
        <p:spPr>
          <a:xfrm>
            <a:off x="3995936" y="905080"/>
            <a:ext cx="0" cy="9574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r Verbinder 75"/>
          <p:cNvCxnSpPr/>
          <p:nvPr/>
        </p:nvCxnSpPr>
        <p:spPr>
          <a:xfrm>
            <a:off x="3995936" y="1873037"/>
            <a:ext cx="0" cy="3077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/>
          <p:cNvCxnSpPr/>
          <p:nvPr/>
        </p:nvCxnSpPr>
        <p:spPr>
          <a:xfrm>
            <a:off x="3995936" y="2180814"/>
            <a:ext cx="67798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winkelter Verbinder 96"/>
          <p:cNvCxnSpPr>
            <a:stCxn id="29" idx="3"/>
            <a:endCxn id="22" idx="0"/>
          </p:cNvCxnSpPr>
          <p:nvPr/>
        </p:nvCxnSpPr>
        <p:spPr>
          <a:xfrm>
            <a:off x="5269036" y="911744"/>
            <a:ext cx="3298036" cy="81701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winkelter Verbinder 100"/>
          <p:cNvCxnSpPr>
            <a:stCxn id="30" idx="3"/>
            <a:endCxn id="27" idx="0"/>
          </p:cNvCxnSpPr>
          <p:nvPr/>
        </p:nvCxnSpPr>
        <p:spPr>
          <a:xfrm>
            <a:off x="5088342" y="1383817"/>
            <a:ext cx="2333707" cy="15658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/>
          <p:cNvCxnSpPr>
            <a:stCxn id="28" idx="3"/>
          </p:cNvCxnSpPr>
          <p:nvPr/>
        </p:nvCxnSpPr>
        <p:spPr>
          <a:xfrm>
            <a:off x="5140264" y="1843827"/>
            <a:ext cx="10057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 Verbindung mit Pfeil 110"/>
          <p:cNvCxnSpPr/>
          <p:nvPr/>
        </p:nvCxnSpPr>
        <p:spPr>
          <a:xfrm>
            <a:off x="6146008" y="1843827"/>
            <a:ext cx="0" cy="18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Pfeil nach unten 111"/>
          <p:cNvSpPr/>
          <p:nvPr/>
        </p:nvSpPr>
        <p:spPr>
          <a:xfrm>
            <a:off x="5317620" y="593645"/>
            <a:ext cx="254093" cy="27378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119" name="Ellipse 118"/>
          <p:cNvSpPr/>
          <p:nvPr/>
        </p:nvSpPr>
        <p:spPr>
          <a:xfrm>
            <a:off x="4961921" y="3015651"/>
            <a:ext cx="504553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2</a:t>
            </a:r>
            <a:endParaRPr lang="de-DE" b="1" dirty="0" smtClean="0">
              <a:solidFill>
                <a:srgbClr val="002060"/>
              </a:solidFill>
            </a:endParaRPr>
          </a:p>
          <a:p>
            <a:pPr algn="ctr"/>
            <a:endParaRPr lang="de-DE" dirty="0" smtClean="0">
              <a:solidFill>
                <a:schemeClr val="bg2"/>
              </a:solidFill>
            </a:endParaRPr>
          </a:p>
        </p:txBody>
      </p:sp>
      <p:sp>
        <p:nvSpPr>
          <p:cNvPr id="120" name="Ellipse 119"/>
          <p:cNvSpPr/>
          <p:nvPr/>
        </p:nvSpPr>
        <p:spPr>
          <a:xfrm>
            <a:off x="5180576" y="115828"/>
            <a:ext cx="491594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3</a:t>
            </a:r>
            <a:endParaRPr lang="de-DE" b="1" dirty="0" smtClean="0">
              <a:solidFill>
                <a:srgbClr val="002060"/>
              </a:solidFill>
            </a:endParaRPr>
          </a:p>
        </p:txBody>
      </p:sp>
      <p:cxnSp>
        <p:nvCxnSpPr>
          <p:cNvPr id="31" name="Gerader Verbinder 30"/>
          <p:cNvCxnSpPr/>
          <p:nvPr/>
        </p:nvCxnSpPr>
        <p:spPr>
          <a:xfrm>
            <a:off x="4673918" y="2190424"/>
            <a:ext cx="0" cy="3606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>
            <a:endCxn id="29" idx="1"/>
          </p:cNvCxnSpPr>
          <p:nvPr/>
        </p:nvCxnSpPr>
        <p:spPr>
          <a:xfrm>
            <a:off x="3995936" y="911744"/>
            <a:ext cx="1661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>
            <a:endCxn id="30" idx="1"/>
          </p:cNvCxnSpPr>
          <p:nvPr/>
        </p:nvCxnSpPr>
        <p:spPr>
          <a:xfrm>
            <a:off x="3995936" y="1383817"/>
            <a:ext cx="263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endCxn id="28" idx="1"/>
          </p:cNvCxnSpPr>
          <p:nvPr/>
        </p:nvCxnSpPr>
        <p:spPr>
          <a:xfrm>
            <a:off x="3995936" y="1843827"/>
            <a:ext cx="2808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1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8" grpId="0"/>
      <p:bldP spid="21" grpId="0"/>
      <p:bldP spid="22" grpId="0"/>
      <p:bldP spid="27" grpId="0"/>
      <p:bldP spid="28" grpId="0" animBg="1"/>
      <p:bldP spid="29" grpId="0" animBg="1"/>
      <p:bldP spid="30" grpId="0" animBg="1"/>
      <p:bldP spid="42" grpId="0" animBg="1"/>
      <p:bldP spid="43" grpId="0" animBg="1"/>
      <p:bldP spid="112" grpId="0" animBg="1"/>
      <p:bldP spid="119" grpId="0" animBg="1"/>
      <p:bldP spid="1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75931" y="237500"/>
            <a:ext cx="8208000" cy="360000"/>
          </a:xfrm>
        </p:spPr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classification</a:t>
            </a:r>
            <a:r>
              <a:rPr lang="de-DE" dirty="0"/>
              <a:t>?</a:t>
            </a:r>
          </a:p>
        </p:txBody>
      </p:sp>
      <p:sp>
        <p:nvSpPr>
          <p:cNvPr id="8" name="Datumsplatzhalter 2"/>
          <p:cNvSpPr txBox="1">
            <a:spLocks/>
          </p:cNvSpPr>
          <p:nvPr/>
        </p:nvSpPr>
        <p:spPr>
          <a:xfrm>
            <a:off x="468000" y="4838400"/>
            <a:ext cx="9360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9" name="Fußzeilenplatzhalter 3"/>
          <p:cNvSpPr txBox="1">
            <a:spLocks/>
          </p:cNvSpPr>
          <p:nvPr/>
        </p:nvSpPr>
        <p:spPr>
          <a:xfrm>
            <a:off x="1404000" y="4838400"/>
            <a:ext cx="2895600" cy="266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10" name="Foliennummernplatzhalter 4"/>
          <p:cNvSpPr txBox="1">
            <a:spLocks/>
          </p:cNvSpPr>
          <p:nvPr/>
        </p:nvSpPr>
        <p:spPr>
          <a:xfrm>
            <a:off x="8172000" y="4838400"/>
            <a:ext cx="5148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08D3FF-918B-4EAA-BB32-32BE9A6AB12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1" name="Abgerundetes Rechteck 10"/>
          <p:cNvSpPr/>
          <p:nvPr/>
        </p:nvSpPr>
        <p:spPr>
          <a:xfrm>
            <a:off x="39452" y="2277806"/>
            <a:ext cx="2877431" cy="232363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2980068" y="3535780"/>
            <a:ext cx="392915" cy="30593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2636688"/>
            <a:ext cx="2167360" cy="1444908"/>
          </a:xfrm>
          <a:prstGeom prst="rect">
            <a:avLst/>
          </a:prstGeom>
          <a:scene3d>
            <a:camera prst="isometricOffAxis2Right"/>
            <a:lightRig rig="threePt" dir="t"/>
          </a:scene3d>
          <a:sp3d>
            <a:bevelB prst="relaxedInset"/>
          </a:sp3d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11" y="2841922"/>
            <a:ext cx="1461845" cy="1382154"/>
          </a:xfrm>
          <a:prstGeom prst="rect">
            <a:avLst/>
          </a:prstGeom>
          <a:scene3d>
            <a:camera prst="isometricRightUp"/>
            <a:lightRig rig="threePt" dir="t"/>
          </a:scene3d>
          <a:sp3d>
            <a:bevelT/>
            <a:bevelB/>
          </a:sp3d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2330" y="3293351"/>
            <a:ext cx="1387738" cy="1008767"/>
          </a:xfrm>
          <a:prstGeom prst="rect">
            <a:avLst/>
          </a:prstGeom>
          <a:scene3d>
            <a:camera prst="isometricRightUp"/>
            <a:lightRig rig="threePt" dir="t"/>
          </a:scene3d>
          <a:sp3d prstMaterial="matte">
            <a:bevelT/>
            <a:bevelB/>
          </a:sp3d>
        </p:spPr>
      </p:pic>
      <p:sp>
        <p:nvSpPr>
          <p:cNvPr id="18" name="Textfeld 17"/>
          <p:cNvSpPr txBox="1"/>
          <p:nvPr/>
        </p:nvSpPr>
        <p:spPr>
          <a:xfrm>
            <a:off x="187850" y="1923678"/>
            <a:ext cx="3309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 Pool </a:t>
            </a:r>
            <a:r>
              <a:rPr lang="de-DE" sz="1400" dirty="0" err="1" smtClean="0"/>
              <a:t>of</a:t>
            </a:r>
            <a:r>
              <a:rPr lang="de-DE" sz="1400" dirty="0" smtClean="0"/>
              <a:t> 100.000 </a:t>
            </a:r>
            <a:r>
              <a:rPr lang="de-DE" sz="1400" dirty="0" err="1" smtClean="0"/>
              <a:t>images</a:t>
            </a:r>
            <a:endParaRPr lang="de-DE" sz="1400" dirty="0"/>
          </a:p>
        </p:txBody>
      </p:sp>
      <p:cxnSp>
        <p:nvCxnSpPr>
          <p:cNvPr id="24" name="Gerade Verbindung mit Pfeil 23"/>
          <p:cNvCxnSpPr/>
          <p:nvPr/>
        </p:nvCxnSpPr>
        <p:spPr>
          <a:xfrm>
            <a:off x="1183252" y="2490354"/>
            <a:ext cx="2141789" cy="293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/>
          <p:cNvCxnSpPr>
            <a:stCxn id="17" idx="0"/>
            <a:endCxn id="137" idx="2"/>
          </p:cNvCxnSpPr>
          <p:nvPr/>
        </p:nvCxnSpPr>
        <p:spPr>
          <a:xfrm>
            <a:off x="2286199" y="3293351"/>
            <a:ext cx="1063676" cy="536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16" idx="0"/>
            <a:endCxn id="136" idx="2"/>
          </p:cNvCxnSpPr>
          <p:nvPr/>
        </p:nvCxnSpPr>
        <p:spPr>
          <a:xfrm>
            <a:off x="1632034" y="2841922"/>
            <a:ext cx="1717841" cy="2275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Nach oben gebogener Pfeil 41"/>
          <p:cNvSpPr/>
          <p:nvPr/>
        </p:nvSpPr>
        <p:spPr>
          <a:xfrm rot="16200000">
            <a:off x="5499600" y="2777001"/>
            <a:ext cx="372721" cy="713620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grpSp>
        <p:nvGrpSpPr>
          <p:cNvPr id="226" name="Gruppieren 225"/>
          <p:cNvGrpSpPr/>
          <p:nvPr/>
        </p:nvGrpSpPr>
        <p:grpSpPr>
          <a:xfrm>
            <a:off x="3349875" y="2544614"/>
            <a:ext cx="1626543" cy="1079924"/>
            <a:chOff x="2719156" y="1866805"/>
            <a:chExt cx="4371129" cy="2397075"/>
          </a:xfrm>
        </p:grpSpPr>
        <p:sp>
          <p:nvSpPr>
            <p:cNvPr id="122" name="Ellipse 121"/>
            <p:cNvSpPr/>
            <p:nvPr/>
          </p:nvSpPr>
          <p:spPr>
            <a:xfrm>
              <a:off x="5518402" y="2497071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Ellipse 122"/>
            <p:cNvSpPr/>
            <p:nvPr/>
          </p:nvSpPr>
          <p:spPr>
            <a:xfrm>
              <a:off x="5518402" y="3127337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Ellipse 123"/>
            <p:cNvSpPr/>
            <p:nvPr/>
          </p:nvSpPr>
          <p:spPr>
            <a:xfrm>
              <a:off x="5518402" y="3853175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Ellipse 124"/>
            <p:cNvSpPr/>
            <p:nvPr/>
          </p:nvSpPr>
          <p:spPr>
            <a:xfrm>
              <a:off x="5518402" y="1866805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26" name="Gerade Verbindung mit Pfeil 125"/>
            <p:cNvCxnSpPr>
              <a:stCxn id="141" idx="7"/>
            </p:cNvCxnSpPr>
            <p:nvPr/>
          </p:nvCxnSpPr>
          <p:spPr>
            <a:xfrm>
              <a:off x="4083410" y="1926951"/>
              <a:ext cx="1429417" cy="15268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/>
            <p:cNvCxnSpPr/>
            <p:nvPr/>
          </p:nvCxnSpPr>
          <p:spPr>
            <a:xfrm>
              <a:off x="4136847" y="2010222"/>
              <a:ext cx="1375980" cy="60747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/>
            <p:cNvCxnSpPr>
              <a:stCxn id="141" idx="6"/>
            </p:cNvCxnSpPr>
            <p:nvPr/>
          </p:nvCxnSpPr>
          <p:spPr>
            <a:xfrm>
              <a:off x="4142422" y="2072158"/>
              <a:ext cx="1389443" cy="122081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/>
            <p:cNvCxnSpPr>
              <a:stCxn id="141" idx="5"/>
            </p:cNvCxnSpPr>
            <p:nvPr/>
          </p:nvCxnSpPr>
          <p:spPr>
            <a:xfrm>
              <a:off x="4083410" y="2217364"/>
              <a:ext cx="1470756" cy="1688947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/>
            <p:cNvCxnSpPr>
              <a:stCxn id="138" idx="7"/>
            </p:cNvCxnSpPr>
            <p:nvPr/>
          </p:nvCxnSpPr>
          <p:spPr>
            <a:xfrm flipV="1">
              <a:off x="4083410" y="2118427"/>
              <a:ext cx="1459606" cy="43879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/>
            <p:cNvCxnSpPr/>
            <p:nvPr/>
          </p:nvCxnSpPr>
          <p:spPr>
            <a:xfrm>
              <a:off x="4136847" y="2669296"/>
              <a:ext cx="1375980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2" name="Gerade Verbindung mit Pfeil 131"/>
            <p:cNvCxnSpPr>
              <a:endCxn id="123" idx="2"/>
            </p:cNvCxnSpPr>
            <p:nvPr/>
          </p:nvCxnSpPr>
          <p:spPr>
            <a:xfrm>
              <a:off x="4071786" y="2831298"/>
              <a:ext cx="1446616" cy="50139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/>
            <p:cNvCxnSpPr>
              <a:stCxn id="139" idx="7"/>
              <a:endCxn id="125" idx="3"/>
            </p:cNvCxnSpPr>
            <p:nvPr/>
          </p:nvCxnSpPr>
          <p:spPr>
            <a:xfrm flipV="1">
              <a:off x="4083410" y="2217364"/>
              <a:ext cx="1494004" cy="970119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/>
            <p:cNvCxnSpPr>
              <a:endCxn id="124" idx="2"/>
            </p:cNvCxnSpPr>
            <p:nvPr/>
          </p:nvCxnSpPr>
          <p:spPr>
            <a:xfrm>
              <a:off x="4037861" y="2876785"/>
              <a:ext cx="1480541" cy="1181743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5" name="Ellipse 134"/>
            <p:cNvSpPr/>
            <p:nvPr/>
          </p:nvSpPr>
          <p:spPr>
            <a:xfrm>
              <a:off x="2719156" y="2210354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2719156" y="2826412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2719156" y="3442470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3739466" y="2497071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3739466" y="3127337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3739466" y="3853175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Ellipse 140"/>
            <p:cNvSpPr/>
            <p:nvPr/>
          </p:nvSpPr>
          <p:spPr>
            <a:xfrm>
              <a:off x="3739466" y="1866805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2" name="Gerade Verbindung mit Pfeil 141"/>
            <p:cNvCxnSpPr>
              <a:stCxn id="135" idx="6"/>
              <a:endCxn id="141" idx="2"/>
            </p:cNvCxnSpPr>
            <p:nvPr/>
          </p:nvCxnSpPr>
          <p:spPr>
            <a:xfrm flipV="1">
              <a:off x="3122112" y="2072158"/>
              <a:ext cx="617354" cy="343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/>
            <p:cNvCxnSpPr/>
            <p:nvPr/>
          </p:nvCxnSpPr>
          <p:spPr>
            <a:xfrm>
              <a:off x="3092606" y="2474277"/>
              <a:ext cx="646860" cy="2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/>
            <p:cNvCxnSpPr/>
            <p:nvPr/>
          </p:nvCxnSpPr>
          <p:spPr>
            <a:xfrm>
              <a:off x="3076563" y="2521193"/>
              <a:ext cx="676366" cy="771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/>
            <p:cNvCxnSpPr/>
            <p:nvPr/>
          </p:nvCxnSpPr>
          <p:spPr>
            <a:xfrm>
              <a:off x="3039852" y="2553903"/>
              <a:ext cx="735378" cy="13524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/>
            <p:cNvCxnSpPr/>
            <p:nvPr/>
          </p:nvCxnSpPr>
          <p:spPr>
            <a:xfrm flipV="1">
              <a:off x="3087714" y="2128247"/>
              <a:ext cx="676366" cy="81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/>
            <p:cNvCxnSpPr>
              <a:stCxn id="136" idx="6"/>
              <a:endCxn id="138" idx="2"/>
            </p:cNvCxnSpPr>
            <p:nvPr/>
          </p:nvCxnSpPr>
          <p:spPr>
            <a:xfrm flipV="1">
              <a:off x="3122112" y="2702424"/>
              <a:ext cx="617354" cy="3293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/>
            <p:cNvCxnSpPr>
              <a:stCxn id="136" idx="5"/>
              <a:endCxn id="139" idx="2"/>
            </p:cNvCxnSpPr>
            <p:nvPr/>
          </p:nvCxnSpPr>
          <p:spPr>
            <a:xfrm>
              <a:off x="3063100" y="3176971"/>
              <a:ext cx="676366" cy="155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/>
            <p:cNvCxnSpPr>
              <a:stCxn id="136" idx="5"/>
              <a:endCxn id="140" idx="2"/>
            </p:cNvCxnSpPr>
            <p:nvPr/>
          </p:nvCxnSpPr>
          <p:spPr>
            <a:xfrm>
              <a:off x="3063100" y="3176971"/>
              <a:ext cx="676366" cy="881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/>
            <p:cNvCxnSpPr>
              <a:stCxn id="137" idx="7"/>
              <a:endCxn id="141" idx="3"/>
            </p:cNvCxnSpPr>
            <p:nvPr/>
          </p:nvCxnSpPr>
          <p:spPr>
            <a:xfrm flipV="1">
              <a:off x="3063100" y="2217364"/>
              <a:ext cx="735378" cy="12852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/>
            <p:cNvCxnSpPr>
              <a:stCxn id="137" idx="6"/>
              <a:endCxn id="138" idx="3"/>
            </p:cNvCxnSpPr>
            <p:nvPr/>
          </p:nvCxnSpPr>
          <p:spPr>
            <a:xfrm flipV="1">
              <a:off x="3122112" y="2847630"/>
              <a:ext cx="676366" cy="800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/>
            <p:cNvCxnSpPr>
              <a:stCxn id="137" idx="5"/>
              <a:endCxn id="139" idx="3"/>
            </p:cNvCxnSpPr>
            <p:nvPr/>
          </p:nvCxnSpPr>
          <p:spPr>
            <a:xfrm flipV="1">
              <a:off x="3063100" y="3477896"/>
              <a:ext cx="735378" cy="315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/>
            <p:cNvCxnSpPr>
              <a:stCxn id="137" idx="5"/>
              <a:endCxn id="140" idx="3"/>
            </p:cNvCxnSpPr>
            <p:nvPr/>
          </p:nvCxnSpPr>
          <p:spPr>
            <a:xfrm>
              <a:off x="3063100" y="3793029"/>
              <a:ext cx="735378" cy="4107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/>
            <p:cNvCxnSpPr>
              <a:stCxn id="140" idx="7"/>
              <a:endCxn id="125" idx="4"/>
            </p:cNvCxnSpPr>
            <p:nvPr/>
          </p:nvCxnSpPr>
          <p:spPr>
            <a:xfrm flipV="1">
              <a:off x="4083410" y="2277510"/>
              <a:ext cx="1636470" cy="1635811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/>
            <p:cNvCxnSpPr>
              <a:stCxn id="140" idx="6"/>
              <a:endCxn id="122" idx="4"/>
            </p:cNvCxnSpPr>
            <p:nvPr/>
          </p:nvCxnSpPr>
          <p:spPr>
            <a:xfrm flipV="1">
              <a:off x="4142422" y="2907776"/>
              <a:ext cx="1577458" cy="115075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/>
            <p:cNvCxnSpPr>
              <a:stCxn id="139" idx="6"/>
              <a:endCxn id="122" idx="2"/>
            </p:cNvCxnSpPr>
            <p:nvPr/>
          </p:nvCxnSpPr>
          <p:spPr>
            <a:xfrm flipV="1">
              <a:off x="4142422" y="2702424"/>
              <a:ext cx="1375980" cy="630266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/>
            <p:cNvCxnSpPr>
              <a:stCxn id="139" idx="5"/>
              <a:endCxn id="123" idx="3"/>
            </p:cNvCxnSpPr>
            <p:nvPr/>
          </p:nvCxnSpPr>
          <p:spPr>
            <a:xfrm>
              <a:off x="4083410" y="3477896"/>
              <a:ext cx="1494004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/>
            <p:cNvCxnSpPr>
              <a:stCxn id="139" idx="5"/>
              <a:endCxn id="124" idx="3"/>
            </p:cNvCxnSpPr>
            <p:nvPr/>
          </p:nvCxnSpPr>
          <p:spPr>
            <a:xfrm>
              <a:off x="4083410" y="3477896"/>
              <a:ext cx="1494004" cy="725838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/>
            <p:cNvCxnSpPr>
              <a:stCxn id="140" idx="5"/>
              <a:endCxn id="123" idx="4"/>
            </p:cNvCxnSpPr>
            <p:nvPr/>
          </p:nvCxnSpPr>
          <p:spPr>
            <a:xfrm flipV="1">
              <a:off x="4083410" y="3538042"/>
              <a:ext cx="1636470" cy="665692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/>
            <p:cNvCxnSpPr>
              <a:stCxn id="140" idx="4"/>
              <a:endCxn id="124" idx="4"/>
            </p:cNvCxnSpPr>
            <p:nvPr/>
          </p:nvCxnSpPr>
          <p:spPr>
            <a:xfrm>
              <a:off x="3940944" y="4263880"/>
              <a:ext cx="1778936" cy="0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1" name="Ellipse 160"/>
            <p:cNvSpPr/>
            <p:nvPr/>
          </p:nvSpPr>
          <p:spPr>
            <a:xfrm>
              <a:off x="6687329" y="3187483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2" name="Ellipse 161"/>
            <p:cNvSpPr/>
            <p:nvPr/>
          </p:nvSpPr>
          <p:spPr>
            <a:xfrm>
              <a:off x="6687329" y="2557217"/>
              <a:ext cx="402956" cy="41070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3" name="Gerade Verbindung mit Pfeil 162"/>
            <p:cNvCxnSpPr>
              <a:stCxn id="125" idx="7"/>
              <a:endCxn id="162" idx="1"/>
            </p:cNvCxnSpPr>
            <p:nvPr/>
          </p:nvCxnSpPr>
          <p:spPr>
            <a:xfrm>
              <a:off x="5862346" y="1926951"/>
              <a:ext cx="883995" cy="69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/>
            <p:cNvCxnSpPr>
              <a:stCxn id="125" idx="6"/>
              <a:endCxn id="161" idx="1"/>
            </p:cNvCxnSpPr>
            <p:nvPr/>
          </p:nvCxnSpPr>
          <p:spPr>
            <a:xfrm>
              <a:off x="5921358" y="2072158"/>
              <a:ext cx="824983" cy="11754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/>
            <p:cNvCxnSpPr>
              <a:stCxn id="122" idx="7"/>
              <a:endCxn id="162" idx="2"/>
            </p:cNvCxnSpPr>
            <p:nvPr/>
          </p:nvCxnSpPr>
          <p:spPr>
            <a:xfrm>
              <a:off x="5862346" y="2557217"/>
              <a:ext cx="824983" cy="2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/>
            <p:cNvCxnSpPr>
              <a:stCxn id="122" idx="6"/>
              <a:endCxn id="161" idx="2"/>
            </p:cNvCxnSpPr>
            <p:nvPr/>
          </p:nvCxnSpPr>
          <p:spPr>
            <a:xfrm>
              <a:off x="5921358" y="2702424"/>
              <a:ext cx="765971" cy="6904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/>
            <p:cNvCxnSpPr>
              <a:stCxn id="123" idx="7"/>
              <a:endCxn id="162" idx="3"/>
            </p:cNvCxnSpPr>
            <p:nvPr/>
          </p:nvCxnSpPr>
          <p:spPr>
            <a:xfrm flipV="1">
              <a:off x="5862346" y="2907776"/>
              <a:ext cx="883995" cy="279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Gerade Verbindung mit Pfeil 167"/>
            <p:cNvCxnSpPr>
              <a:stCxn id="123" idx="6"/>
              <a:endCxn id="161" idx="3"/>
            </p:cNvCxnSpPr>
            <p:nvPr/>
          </p:nvCxnSpPr>
          <p:spPr>
            <a:xfrm>
              <a:off x="5921358" y="3332690"/>
              <a:ext cx="824983" cy="2053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Gerade Verbindung mit Pfeil 168"/>
            <p:cNvCxnSpPr>
              <a:stCxn id="124" idx="7"/>
              <a:endCxn id="162" idx="4"/>
            </p:cNvCxnSpPr>
            <p:nvPr/>
          </p:nvCxnSpPr>
          <p:spPr>
            <a:xfrm flipV="1">
              <a:off x="5862346" y="2967922"/>
              <a:ext cx="1026461" cy="9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/>
            <p:cNvCxnSpPr>
              <a:stCxn id="124" idx="6"/>
              <a:endCxn id="161" idx="4"/>
            </p:cNvCxnSpPr>
            <p:nvPr/>
          </p:nvCxnSpPr>
          <p:spPr>
            <a:xfrm flipV="1">
              <a:off x="5921358" y="3598188"/>
              <a:ext cx="967449" cy="4603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2" name="Textfeld 251"/>
          <p:cNvSpPr txBox="1"/>
          <p:nvPr/>
        </p:nvSpPr>
        <p:spPr>
          <a:xfrm>
            <a:off x="4672981" y="3412357"/>
            <a:ext cx="1313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smtClean="0"/>
              <a:t>Outputs</a:t>
            </a:r>
            <a:endParaRPr lang="de-DE" sz="1000" b="1" dirty="0"/>
          </a:p>
        </p:txBody>
      </p:sp>
      <p:sp>
        <p:nvSpPr>
          <p:cNvPr id="253" name="Textfeld 252"/>
          <p:cNvSpPr txBox="1"/>
          <p:nvPr/>
        </p:nvSpPr>
        <p:spPr>
          <a:xfrm>
            <a:off x="2920598" y="2416269"/>
            <a:ext cx="13136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 smtClean="0"/>
              <a:t>Inputs</a:t>
            </a:r>
            <a:endParaRPr lang="de-DE" sz="1000" b="1" dirty="0"/>
          </a:p>
        </p:txBody>
      </p:sp>
      <p:sp>
        <p:nvSpPr>
          <p:cNvPr id="254" name="Textfeld 253"/>
          <p:cNvSpPr txBox="1"/>
          <p:nvPr/>
        </p:nvSpPr>
        <p:spPr>
          <a:xfrm>
            <a:off x="3598010" y="3833985"/>
            <a:ext cx="4190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Deep</a:t>
            </a:r>
            <a:r>
              <a:rPr lang="de-DE" sz="1400" dirty="0" smtClean="0"/>
              <a:t> </a:t>
            </a:r>
            <a:r>
              <a:rPr lang="de-DE" sz="1400" dirty="0" err="1" smtClean="0"/>
              <a:t>Neural</a:t>
            </a:r>
            <a:r>
              <a:rPr lang="de-DE" sz="1400" dirty="0" smtClean="0"/>
              <a:t> </a:t>
            </a:r>
            <a:r>
              <a:rPr lang="de-DE" sz="1400" dirty="0" err="1" smtClean="0"/>
              <a:t>Network,which</a:t>
            </a:r>
            <a:r>
              <a:rPr lang="de-DE" sz="1400" dirty="0" smtClean="0"/>
              <a:t> </a:t>
            </a:r>
            <a:r>
              <a:rPr lang="de-DE" sz="1400" dirty="0" err="1" smtClean="0"/>
              <a:t>acts</a:t>
            </a:r>
            <a:r>
              <a:rPr lang="de-DE" sz="1400" dirty="0" smtClean="0"/>
              <a:t> an </a:t>
            </a:r>
            <a:r>
              <a:rPr lang="de-DE" sz="1400" dirty="0" err="1" smtClean="0"/>
              <a:t>artifical</a:t>
            </a:r>
            <a:r>
              <a:rPr lang="de-DE" sz="1400" dirty="0" smtClean="0"/>
              <a:t> human </a:t>
            </a:r>
            <a:r>
              <a:rPr lang="de-DE" sz="1400" dirty="0" err="1" smtClean="0"/>
              <a:t>brain</a:t>
            </a:r>
            <a:r>
              <a:rPr lang="de-DE" sz="1400" dirty="0" smtClean="0"/>
              <a:t>.</a:t>
            </a:r>
            <a:endParaRPr lang="de-DE" sz="1400" dirty="0"/>
          </a:p>
        </p:txBody>
      </p:sp>
      <p:sp>
        <p:nvSpPr>
          <p:cNvPr id="255" name="Abgerundetes Rechteck 254"/>
          <p:cNvSpPr/>
          <p:nvPr/>
        </p:nvSpPr>
        <p:spPr>
          <a:xfrm>
            <a:off x="5599736" y="627534"/>
            <a:ext cx="3364752" cy="224605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pic>
        <p:nvPicPr>
          <p:cNvPr id="256" name="Grafik 2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55" y="1995686"/>
            <a:ext cx="949307" cy="949307"/>
          </a:xfrm>
          <a:prstGeom prst="rect">
            <a:avLst/>
          </a:prstGeom>
        </p:spPr>
      </p:pic>
      <p:pic>
        <p:nvPicPr>
          <p:cNvPr id="257" name="Grafik 2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16" y="1578702"/>
            <a:ext cx="1512568" cy="1512568"/>
          </a:xfrm>
          <a:prstGeom prst="rect">
            <a:avLst/>
          </a:prstGeom>
          <a:noFill/>
        </p:spPr>
      </p:pic>
      <p:pic>
        <p:nvPicPr>
          <p:cNvPr id="258" name="Grafik 2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538" y="2020179"/>
            <a:ext cx="949307" cy="949307"/>
          </a:xfrm>
          <a:prstGeom prst="rect">
            <a:avLst/>
          </a:prstGeom>
        </p:spPr>
      </p:pic>
      <p:sp>
        <p:nvSpPr>
          <p:cNvPr id="259" name="Textfeld 258"/>
          <p:cNvSpPr txBox="1"/>
          <p:nvPr/>
        </p:nvSpPr>
        <p:spPr>
          <a:xfrm>
            <a:off x="5760630" y="1989730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Elektrik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260" name="Textfeld 259"/>
          <p:cNvSpPr txBox="1"/>
          <p:nvPr/>
        </p:nvSpPr>
        <p:spPr>
          <a:xfrm>
            <a:off x="7921759" y="1728759"/>
            <a:ext cx="12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Frontend</a:t>
            </a:r>
          </a:p>
          <a:p>
            <a:r>
              <a:rPr lang="de-DE" sz="1200" b="1" dirty="0" err="1">
                <a:solidFill>
                  <a:srgbClr val="000000"/>
                </a:solidFill>
              </a:rPr>
              <a:t>m</a:t>
            </a:r>
            <a:r>
              <a:rPr lang="de-DE" sz="1200" b="1" dirty="0" err="1" smtClean="0">
                <a:solidFill>
                  <a:srgbClr val="000000"/>
                </a:solidFill>
              </a:rPr>
              <a:t>otorraum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261" name="Textfeld 260"/>
          <p:cNvSpPr txBox="1"/>
          <p:nvPr/>
        </p:nvSpPr>
        <p:spPr>
          <a:xfrm>
            <a:off x="6943192" y="1540403"/>
            <a:ext cx="957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smtClean="0">
                <a:solidFill>
                  <a:srgbClr val="000000"/>
                </a:solidFill>
              </a:rPr>
              <a:t>Blinker</a:t>
            </a:r>
            <a:endParaRPr lang="de-DE" sz="1200" b="1" dirty="0">
              <a:solidFill>
                <a:srgbClr val="000000"/>
              </a:solidFill>
            </a:endParaRPr>
          </a:p>
        </p:txBody>
      </p:sp>
      <p:sp>
        <p:nvSpPr>
          <p:cNvPr id="262" name="Abgerundetes Rechteck 261"/>
          <p:cNvSpPr/>
          <p:nvPr/>
        </p:nvSpPr>
        <p:spPr>
          <a:xfrm>
            <a:off x="4276776" y="1691968"/>
            <a:ext cx="863488" cy="30371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rgbClr val="000000"/>
                </a:solidFill>
              </a:rPr>
              <a:t>Elektrik</a:t>
            </a:r>
          </a:p>
        </p:txBody>
      </p:sp>
      <p:sp>
        <p:nvSpPr>
          <p:cNvPr id="263" name="Abgerundetes Rechteck 262"/>
          <p:cNvSpPr/>
          <p:nvPr/>
        </p:nvSpPr>
        <p:spPr>
          <a:xfrm>
            <a:off x="4162111" y="713578"/>
            <a:ext cx="1106925" cy="396331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Frontend</a:t>
            </a:r>
          </a:p>
          <a:p>
            <a:pPr algn="ctr"/>
            <a:r>
              <a:rPr lang="de-DE" sz="1200" dirty="0" err="1" smtClean="0">
                <a:solidFill>
                  <a:srgbClr val="000000"/>
                </a:solidFill>
              </a:rPr>
              <a:t>motorraum</a:t>
            </a:r>
            <a:endParaRPr lang="de-DE" sz="1200" dirty="0">
              <a:solidFill>
                <a:srgbClr val="000000"/>
              </a:solidFill>
            </a:endParaRPr>
          </a:p>
        </p:txBody>
      </p:sp>
      <p:sp>
        <p:nvSpPr>
          <p:cNvPr id="264" name="Abgerundetes Rechteck 263"/>
          <p:cNvSpPr/>
          <p:nvPr/>
        </p:nvSpPr>
        <p:spPr>
          <a:xfrm>
            <a:off x="4259495" y="1247138"/>
            <a:ext cx="828847" cy="273357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rgbClr val="000000"/>
                </a:solidFill>
              </a:rPr>
              <a:t>Blinker</a:t>
            </a:r>
            <a:endParaRPr lang="de-DE" sz="1200" dirty="0">
              <a:solidFill>
                <a:srgbClr val="000000"/>
              </a:solidFill>
            </a:endParaRPr>
          </a:p>
        </p:txBody>
      </p:sp>
      <p:pic>
        <p:nvPicPr>
          <p:cNvPr id="266" name="Grafik 2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420" y="1091662"/>
            <a:ext cx="622281" cy="434903"/>
          </a:xfrm>
          <a:prstGeom prst="rect">
            <a:avLst/>
          </a:prstGeom>
        </p:spPr>
      </p:pic>
      <p:cxnSp>
        <p:nvCxnSpPr>
          <p:cNvPr id="268" name="Gerader Verbinder 267"/>
          <p:cNvCxnSpPr/>
          <p:nvPr/>
        </p:nvCxnSpPr>
        <p:spPr>
          <a:xfrm>
            <a:off x="3995936" y="905080"/>
            <a:ext cx="0" cy="9574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r Verbinder 270"/>
          <p:cNvCxnSpPr/>
          <p:nvPr/>
        </p:nvCxnSpPr>
        <p:spPr>
          <a:xfrm>
            <a:off x="3995936" y="1873037"/>
            <a:ext cx="0" cy="30777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r Verbinder 271"/>
          <p:cNvCxnSpPr/>
          <p:nvPr/>
        </p:nvCxnSpPr>
        <p:spPr>
          <a:xfrm>
            <a:off x="3995936" y="2180814"/>
            <a:ext cx="1267302" cy="2413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Gewinkelter Verbinder 272"/>
          <p:cNvCxnSpPr>
            <a:stCxn id="263" idx="3"/>
            <a:endCxn id="260" idx="0"/>
          </p:cNvCxnSpPr>
          <p:nvPr/>
        </p:nvCxnSpPr>
        <p:spPr>
          <a:xfrm>
            <a:off x="5269036" y="911744"/>
            <a:ext cx="3298036" cy="817015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winkelter Verbinder 273"/>
          <p:cNvCxnSpPr>
            <a:stCxn id="264" idx="3"/>
            <a:endCxn id="261" idx="0"/>
          </p:cNvCxnSpPr>
          <p:nvPr/>
        </p:nvCxnSpPr>
        <p:spPr>
          <a:xfrm>
            <a:off x="5088342" y="1383817"/>
            <a:ext cx="2333707" cy="15658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r Verbinder 274"/>
          <p:cNvCxnSpPr>
            <a:stCxn id="262" idx="3"/>
          </p:cNvCxnSpPr>
          <p:nvPr/>
        </p:nvCxnSpPr>
        <p:spPr>
          <a:xfrm>
            <a:off x="5140264" y="1843827"/>
            <a:ext cx="100574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Gerade Verbindung mit Pfeil 275"/>
          <p:cNvCxnSpPr/>
          <p:nvPr/>
        </p:nvCxnSpPr>
        <p:spPr>
          <a:xfrm>
            <a:off x="6146008" y="1843827"/>
            <a:ext cx="0" cy="18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Pfeil nach unten 276"/>
          <p:cNvSpPr/>
          <p:nvPr/>
        </p:nvSpPr>
        <p:spPr>
          <a:xfrm>
            <a:off x="5317620" y="593645"/>
            <a:ext cx="254093" cy="27378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cxnSp>
        <p:nvCxnSpPr>
          <p:cNvPr id="280" name="Gerader Verbinder 279"/>
          <p:cNvCxnSpPr>
            <a:stCxn id="161" idx="6"/>
          </p:cNvCxnSpPr>
          <p:nvPr/>
        </p:nvCxnSpPr>
        <p:spPr>
          <a:xfrm>
            <a:off x="4976418" y="3232117"/>
            <a:ext cx="158796" cy="55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Gerader Verbinder 285"/>
          <p:cNvCxnSpPr>
            <a:stCxn id="162" idx="6"/>
          </p:cNvCxnSpPr>
          <p:nvPr/>
        </p:nvCxnSpPr>
        <p:spPr>
          <a:xfrm flipV="1">
            <a:off x="4976418" y="2944993"/>
            <a:ext cx="165857" cy="317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Gerader Verbinder 288"/>
          <p:cNvCxnSpPr/>
          <p:nvPr/>
        </p:nvCxnSpPr>
        <p:spPr>
          <a:xfrm flipH="1">
            <a:off x="5135216" y="2944993"/>
            <a:ext cx="7059" cy="28712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Gerader Verbinder 294"/>
          <p:cNvCxnSpPr/>
          <p:nvPr/>
        </p:nvCxnSpPr>
        <p:spPr>
          <a:xfrm flipH="1">
            <a:off x="5268911" y="2213670"/>
            <a:ext cx="3504" cy="86213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Gerader Verbinder 301"/>
          <p:cNvCxnSpPr/>
          <p:nvPr/>
        </p:nvCxnSpPr>
        <p:spPr>
          <a:xfrm flipH="1">
            <a:off x="5142276" y="3069449"/>
            <a:ext cx="126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Ellipse 303"/>
          <p:cNvSpPr/>
          <p:nvPr/>
        </p:nvSpPr>
        <p:spPr>
          <a:xfrm>
            <a:off x="2972338" y="3950991"/>
            <a:ext cx="504553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 smtClean="0">
                <a:solidFill>
                  <a:srgbClr val="002060"/>
                </a:solidFill>
              </a:rPr>
              <a:t>1</a:t>
            </a:r>
          </a:p>
          <a:p>
            <a:pPr algn="ctr"/>
            <a:endParaRPr lang="de-DE" dirty="0" smtClean="0">
              <a:solidFill>
                <a:schemeClr val="bg2"/>
              </a:solidFill>
            </a:endParaRPr>
          </a:p>
        </p:txBody>
      </p:sp>
      <p:sp>
        <p:nvSpPr>
          <p:cNvPr id="305" name="Ellipse 304"/>
          <p:cNvSpPr/>
          <p:nvPr/>
        </p:nvSpPr>
        <p:spPr>
          <a:xfrm>
            <a:off x="5734311" y="3394035"/>
            <a:ext cx="504553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2</a:t>
            </a:r>
            <a:endParaRPr lang="de-DE" b="1" dirty="0" smtClean="0">
              <a:solidFill>
                <a:srgbClr val="002060"/>
              </a:solidFill>
            </a:endParaRPr>
          </a:p>
          <a:p>
            <a:pPr algn="ctr"/>
            <a:endParaRPr lang="de-DE" dirty="0" smtClean="0">
              <a:solidFill>
                <a:schemeClr val="bg2"/>
              </a:solidFill>
            </a:endParaRPr>
          </a:p>
        </p:txBody>
      </p:sp>
      <p:sp>
        <p:nvSpPr>
          <p:cNvPr id="306" name="Ellipse 305"/>
          <p:cNvSpPr/>
          <p:nvPr/>
        </p:nvSpPr>
        <p:spPr>
          <a:xfrm>
            <a:off x="5205288" y="115505"/>
            <a:ext cx="491594" cy="432048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numCol="2" rtlCol="0" anchor="ctr"/>
          <a:lstStyle/>
          <a:p>
            <a:pPr algn="ctr"/>
            <a:r>
              <a:rPr lang="de-DE" b="1" dirty="0">
                <a:solidFill>
                  <a:srgbClr val="002060"/>
                </a:solidFill>
              </a:rPr>
              <a:t>3</a:t>
            </a:r>
            <a:endParaRPr lang="de-DE" b="1" dirty="0" smtClean="0">
              <a:solidFill>
                <a:srgbClr val="002060"/>
              </a:solidFill>
            </a:endParaRPr>
          </a:p>
        </p:txBody>
      </p:sp>
      <p:cxnSp>
        <p:nvCxnSpPr>
          <p:cNvPr id="20" name="Gerade Verbindung mit Pfeil 19"/>
          <p:cNvCxnSpPr>
            <a:endCxn id="263" idx="1"/>
          </p:cNvCxnSpPr>
          <p:nvPr/>
        </p:nvCxnSpPr>
        <p:spPr>
          <a:xfrm>
            <a:off x="3995936" y="911744"/>
            <a:ext cx="1661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endCxn id="264" idx="1"/>
          </p:cNvCxnSpPr>
          <p:nvPr/>
        </p:nvCxnSpPr>
        <p:spPr>
          <a:xfrm>
            <a:off x="3995936" y="1383817"/>
            <a:ext cx="26355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/>
          <p:cNvCxnSpPr>
            <a:endCxn id="262" idx="1"/>
          </p:cNvCxnSpPr>
          <p:nvPr/>
        </p:nvCxnSpPr>
        <p:spPr>
          <a:xfrm>
            <a:off x="3995936" y="1843827"/>
            <a:ext cx="2808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92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/>
      <p:bldP spid="42" grpId="0" animBg="1"/>
      <p:bldP spid="252" grpId="0"/>
      <p:bldP spid="253" grpId="0"/>
      <p:bldP spid="254" grpId="0"/>
      <p:bldP spid="255" grpId="0" animBg="1"/>
      <p:bldP spid="259" grpId="0"/>
      <p:bldP spid="260" grpId="0"/>
      <p:bldP spid="261" grpId="0"/>
      <p:bldP spid="262" grpId="0" animBg="1"/>
      <p:bldP spid="263" grpId="0" animBg="1"/>
      <p:bldP spid="264" grpId="0" animBg="1"/>
      <p:bldP spid="277" grpId="0" animBg="1"/>
      <p:bldP spid="304" grpId="0" animBg="1"/>
      <p:bldP spid="305" grpId="0" animBg="1"/>
      <p:bldP spid="30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>
            <a:noAutofit/>
          </a:bodyPr>
          <a:lstStyle/>
          <a:p>
            <a:r>
              <a:rPr lang="de-DE" dirty="0" smtClean="0"/>
              <a:t>Goals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endParaRPr lang="de-DE" dirty="0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A9E0-7C21-42CD-AD83-C9E60A32A346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20" name="Fußzeilenplatzhalt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>
            <a:off x="205600" y="991036"/>
            <a:ext cx="43924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Designing</a:t>
            </a:r>
            <a:r>
              <a:rPr lang="de-DE" dirty="0" smtClean="0"/>
              <a:t> a </a:t>
            </a:r>
            <a:r>
              <a:rPr lang="de-DE" dirty="0" err="1" smtClean="0"/>
              <a:t>efficient</a:t>
            </a:r>
            <a:r>
              <a:rPr lang="de-DE" dirty="0" smtClean="0"/>
              <a:t> </a:t>
            </a:r>
            <a:r>
              <a:rPr lang="de-DE" dirty="0" err="1" smtClean="0"/>
              <a:t>ConvNet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correctly</a:t>
            </a:r>
            <a:r>
              <a:rPr lang="de-DE" dirty="0" smtClean="0"/>
              <a:t> </a:t>
            </a:r>
            <a:r>
              <a:rPr lang="de-DE" dirty="0" err="1" smtClean="0"/>
              <a:t>classify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COKO(Audi) </a:t>
            </a:r>
            <a:r>
              <a:rPr lang="de-DE" dirty="0" err="1" smtClean="0"/>
              <a:t>database</a:t>
            </a:r>
            <a:r>
              <a:rPr lang="de-DE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</a:t>
            </a:r>
            <a:r>
              <a:rPr lang="de-DE" dirty="0" err="1" smtClean="0"/>
              <a:t>etwork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smtClean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Hyperparameter </a:t>
            </a:r>
            <a:r>
              <a:rPr lang="de-DE" dirty="0" err="1" smtClean="0"/>
              <a:t>tuning</a:t>
            </a:r>
            <a:endParaRPr lang="de-DE" dirty="0" smtClean="0"/>
          </a:p>
          <a:p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Evaluation &amp; </a:t>
            </a:r>
            <a:r>
              <a:rPr lang="de-DE" dirty="0" err="1"/>
              <a:t>t</a:t>
            </a:r>
            <a:r>
              <a:rPr lang="de-DE" dirty="0" err="1" smtClean="0"/>
              <a:t>esting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3" name="Grafik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2198004"/>
            <a:ext cx="745708" cy="5683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Rechteck 43"/>
          <p:cNvSpPr/>
          <p:nvPr/>
        </p:nvSpPr>
        <p:spPr>
          <a:xfrm>
            <a:off x="5013211" y="1546716"/>
            <a:ext cx="1448665" cy="1626243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5" name="Rechteck 44"/>
          <p:cNvSpPr/>
          <p:nvPr/>
        </p:nvSpPr>
        <p:spPr>
          <a:xfrm>
            <a:off x="5344385" y="1558956"/>
            <a:ext cx="1448665" cy="1626243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6" name="Rechteck 45"/>
          <p:cNvSpPr/>
          <p:nvPr/>
        </p:nvSpPr>
        <p:spPr>
          <a:xfrm>
            <a:off x="5918404" y="1914901"/>
            <a:ext cx="899843" cy="1201594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7" name="Rechteck 46"/>
          <p:cNvSpPr/>
          <p:nvPr/>
        </p:nvSpPr>
        <p:spPr>
          <a:xfrm>
            <a:off x="6200231" y="1995772"/>
            <a:ext cx="899843" cy="1201594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6570680" y="2215214"/>
            <a:ext cx="631845" cy="843726"/>
          </a:xfrm>
          <a:prstGeom prst="rect">
            <a:avLst/>
          </a:prstGeom>
          <a:solidFill>
            <a:srgbClr val="00B0F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49" name="Rechteck 48"/>
          <p:cNvSpPr/>
          <p:nvPr/>
        </p:nvSpPr>
        <p:spPr>
          <a:xfrm>
            <a:off x="6948783" y="2284427"/>
            <a:ext cx="631845" cy="843726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50" name="Rechteck 49"/>
          <p:cNvSpPr/>
          <p:nvPr/>
        </p:nvSpPr>
        <p:spPr>
          <a:xfrm>
            <a:off x="7530392" y="1905716"/>
            <a:ext cx="44360" cy="1365975"/>
          </a:xfrm>
          <a:prstGeom prst="rect">
            <a:avLst/>
          </a:prstGeom>
          <a:solidFill>
            <a:srgbClr val="00B05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51" name="Rechteck 50"/>
          <p:cNvSpPr/>
          <p:nvPr/>
        </p:nvSpPr>
        <p:spPr>
          <a:xfrm flipH="1">
            <a:off x="7750712" y="2123339"/>
            <a:ext cx="39990" cy="717722"/>
          </a:xfrm>
          <a:prstGeom prst="rect">
            <a:avLst/>
          </a:prstGeom>
          <a:solidFill>
            <a:srgbClr val="FF0000"/>
          </a:solidFill>
          <a:ln>
            <a:noFill/>
          </a:ln>
          <a:scene3d>
            <a:camera prst="isometricOffAxis2Righ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4525940" y="2826311"/>
            <a:ext cx="81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I</a:t>
            </a:r>
            <a:r>
              <a:rPr lang="de-DE" sz="1200" b="1" dirty="0" smtClean="0"/>
              <a:t>nput</a:t>
            </a:r>
            <a:endParaRPr lang="de-DE" sz="1200" b="1" dirty="0"/>
          </a:p>
        </p:txBody>
      </p:sp>
      <p:sp>
        <p:nvSpPr>
          <p:cNvPr id="53" name="Textfeld 52"/>
          <p:cNvSpPr txBox="1"/>
          <p:nvPr/>
        </p:nvSpPr>
        <p:spPr>
          <a:xfrm>
            <a:off x="5668567" y="1156775"/>
            <a:ext cx="818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Conv1</a:t>
            </a:r>
            <a:endParaRPr lang="de-DE" sz="900" b="1" dirty="0"/>
          </a:p>
        </p:txBody>
      </p:sp>
      <p:sp>
        <p:nvSpPr>
          <p:cNvPr id="54" name="Textfeld 53"/>
          <p:cNvSpPr txBox="1"/>
          <p:nvPr/>
        </p:nvSpPr>
        <p:spPr>
          <a:xfrm>
            <a:off x="5492338" y="3335743"/>
            <a:ext cx="818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Pool1</a:t>
            </a:r>
            <a:endParaRPr lang="de-DE" sz="900" b="1" dirty="0"/>
          </a:p>
        </p:txBody>
      </p:sp>
      <p:sp>
        <p:nvSpPr>
          <p:cNvPr id="55" name="Textfeld 54"/>
          <p:cNvSpPr txBox="1"/>
          <p:nvPr/>
        </p:nvSpPr>
        <p:spPr>
          <a:xfrm>
            <a:off x="6305413" y="1554592"/>
            <a:ext cx="818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Conv2</a:t>
            </a:r>
            <a:endParaRPr lang="de-DE" sz="900" b="1" dirty="0"/>
          </a:p>
        </p:txBody>
      </p:sp>
      <p:sp>
        <p:nvSpPr>
          <p:cNvPr id="56" name="Textfeld 55"/>
          <p:cNvSpPr txBox="1"/>
          <p:nvPr/>
        </p:nvSpPr>
        <p:spPr>
          <a:xfrm>
            <a:off x="6129972" y="3232604"/>
            <a:ext cx="818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Pool2</a:t>
            </a:r>
            <a:endParaRPr lang="de-DE" sz="900" b="1" dirty="0"/>
          </a:p>
        </p:txBody>
      </p:sp>
      <p:sp>
        <p:nvSpPr>
          <p:cNvPr id="57" name="Textfeld 56"/>
          <p:cNvSpPr txBox="1"/>
          <p:nvPr/>
        </p:nvSpPr>
        <p:spPr>
          <a:xfrm>
            <a:off x="6771289" y="1909270"/>
            <a:ext cx="8188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Conv3</a:t>
            </a:r>
            <a:endParaRPr lang="de-DE" sz="900" b="1" dirty="0"/>
          </a:p>
        </p:txBody>
      </p:sp>
      <p:sp>
        <p:nvSpPr>
          <p:cNvPr id="58" name="Textfeld 57"/>
          <p:cNvSpPr txBox="1"/>
          <p:nvPr/>
        </p:nvSpPr>
        <p:spPr>
          <a:xfrm>
            <a:off x="6893972" y="3156275"/>
            <a:ext cx="673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Pool3</a:t>
            </a:r>
            <a:endParaRPr lang="de-DE" sz="900" b="1" dirty="0"/>
          </a:p>
        </p:txBody>
      </p:sp>
      <p:sp>
        <p:nvSpPr>
          <p:cNvPr id="59" name="Diagonal liegende Ecken des Rechtecks abrunden 58"/>
          <p:cNvSpPr/>
          <p:nvPr/>
        </p:nvSpPr>
        <p:spPr>
          <a:xfrm>
            <a:off x="7407852" y="923365"/>
            <a:ext cx="1571155" cy="448122"/>
          </a:xfrm>
          <a:prstGeom prst="round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 smtClean="0">
                <a:solidFill>
                  <a:schemeClr val="bg2"/>
                </a:solidFill>
              </a:rPr>
              <a:t>Frontend_Motoraum</a:t>
            </a:r>
            <a:endParaRPr lang="de-DE" sz="1200" dirty="0">
              <a:solidFill>
                <a:schemeClr val="bg2"/>
              </a:solidFill>
            </a:endParaRPr>
          </a:p>
        </p:txBody>
      </p:sp>
      <p:cxnSp>
        <p:nvCxnSpPr>
          <p:cNvPr id="60" name="Gewinkelter Verbinder 59"/>
          <p:cNvCxnSpPr/>
          <p:nvPr/>
        </p:nvCxnSpPr>
        <p:spPr>
          <a:xfrm rot="5400000" flipH="1" flipV="1">
            <a:off x="7478874" y="1625624"/>
            <a:ext cx="777170" cy="248844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feld 60"/>
          <p:cNvSpPr txBox="1"/>
          <p:nvPr/>
        </p:nvSpPr>
        <p:spPr>
          <a:xfrm>
            <a:off x="6714818" y="930072"/>
            <a:ext cx="132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smtClean="0">
                <a:solidFill>
                  <a:srgbClr val="000000"/>
                </a:solidFill>
              </a:rPr>
              <a:t>Output</a:t>
            </a:r>
            <a:endParaRPr lang="de-DE" sz="1100" b="1" dirty="0">
              <a:solidFill>
                <a:srgbClr val="000000"/>
              </a:solidFill>
            </a:endParaRPr>
          </a:p>
        </p:txBody>
      </p:sp>
      <p:sp>
        <p:nvSpPr>
          <p:cNvPr id="62" name="Textfeld 61"/>
          <p:cNvSpPr txBox="1"/>
          <p:nvPr/>
        </p:nvSpPr>
        <p:spPr>
          <a:xfrm>
            <a:off x="7285806" y="3180585"/>
            <a:ext cx="6765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err="1" smtClean="0"/>
              <a:t>Fully</a:t>
            </a:r>
            <a:endParaRPr lang="de-DE" sz="900" b="1" dirty="0" smtClean="0"/>
          </a:p>
          <a:p>
            <a:r>
              <a:rPr lang="de-DE" sz="900" b="1" dirty="0" err="1" smtClean="0"/>
              <a:t>Connected</a:t>
            </a:r>
            <a:r>
              <a:rPr lang="de-DE" sz="900" b="1" dirty="0" smtClean="0"/>
              <a:t> Layer</a:t>
            </a:r>
            <a:endParaRPr lang="de-DE" sz="900" b="1" dirty="0"/>
          </a:p>
        </p:txBody>
      </p:sp>
      <p:sp>
        <p:nvSpPr>
          <p:cNvPr id="63" name="Textfeld 62"/>
          <p:cNvSpPr txBox="1"/>
          <p:nvPr/>
        </p:nvSpPr>
        <p:spPr>
          <a:xfrm>
            <a:off x="7552572" y="2801036"/>
            <a:ext cx="81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 smtClean="0"/>
              <a:t>Output Layer</a:t>
            </a:r>
            <a:endParaRPr lang="de-DE" sz="900" b="1" dirty="0"/>
          </a:p>
        </p:txBody>
      </p:sp>
      <p:sp>
        <p:nvSpPr>
          <p:cNvPr id="64" name="Textfeld 63"/>
          <p:cNvSpPr txBox="1"/>
          <p:nvPr/>
        </p:nvSpPr>
        <p:spPr>
          <a:xfrm>
            <a:off x="7696785" y="2095078"/>
            <a:ext cx="190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1</a:t>
            </a:r>
            <a:endParaRPr lang="de-DE" sz="1200" dirty="0"/>
          </a:p>
        </p:txBody>
      </p:sp>
      <p:sp>
        <p:nvSpPr>
          <p:cNvPr id="65" name="Textfeld 64"/>
          <p:cNvSpPr txBox="1"/>
          <p:nvPr/>
        </p:nvSpPr>
        <p:spPr>
          <a:xfrm>
            <a:off x="7696785" y="2564062"/>
            <a:ext cx="81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0</a:t>
            </a:r>
            <a:endParaRPr lang="de-DE" sz="1200" dirty="0"/>
          </a:p>
        </p:txBody>
      </p:sp>
      <p:sp>
        <p:nvSpPr>
          <p:cNvPr id="66" name="Rechteck 65"/>
          <p:cNvSpPr/>
          <p:nvPr/>
        </p:nvSpPr>
        <p:spPr>
          <a:xfrm>
            <a:off x="5205163" y="3695274"/>
            <a:ext cx="1997362" cy="403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bg2"/>
                </a:solidFill>
              </a:rPr>
              <a:t>Feature Extractor</a:t>
            </a:r>
          </a:p>
        </p:txBody>
      </p:sp>
      <p:sp>
        <p:nvSpPr>
          <p:cNvPr id="67" name="Rechteck 66"/>
          <p:cNvSpPr/>
          <p:nvPr/>
        </p:nvSpPr>
        <p:spPr>
          <a:xfrm>
            <a:off x="7360151" y="3688416"/>
            <a:ext cx="1059500" cy="4035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>
                <a:solidFill>
                  <a:schemeClr val="bg2"/>
                </a:solidFill>
              </a:rPr>
              <a:t>C</a:t>
            </a:r>
            <a:r>
              <a:rPr lang="de-DE" sz="1200" dirty="0" err="1" smtClean="0">
                <a:solidFill>
                  <a:schemeClr val="bg2"/>
                </a:solidFill>
              </a:rPr>
              <a:t>lassifier</a:t>
            </a:r>
            <a:endParaRPr lang="de-DE" sz="1200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011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9" grpId="0" animBg="1"/>
      <p:bldP spid="6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Data </a:t>
            </a:r>
            <a:r>
              <a:rPr lang="de-DE" dirty="0" err="1"/>
              <a:t>v</a:t>
            </a:r>
            <a:r>
              <a:rPr lang="de-DE" dirty="0" err="1" smtClean="0"/>
              <a:t>isualization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Main </a:t>
            </a:r>
            <a:r>
              <a:rPr lang="de-DE" b="1" dirty="0" err="1" smtClean="0"/>
              <a:t>categories</a:t>
            </a:r>
            <a:endParaRPr lang="de-DE" b="1" dirty="0" smtClean="0"/>
          </a:p>
          <a:p>
            <a:r>
              <a:rPr lang="de-DE" dirty="0" smtClean="0"/>
              <a:t>Elektrik</a:t>
            </a:r>
          </a:p>
          <a:p>
            <a:r>
              <a:rPr lang="de-DE" dirty="0" err="1" smtClean="0"/>
              <a:t>Aggregate_Fahrwerk</a:t>
            </a:r>
            <a:endParaRPr lang="de-DE" dirty="0" smtClean="0"/>
          </a:p>
          <a:p>
            <a:r>
              <a:rPr lang="de-DE" dirty="0" err="1" smtClean="0"/>
              <a:t>Karosserie_Rohbau</a:t>
            </a:r>
            <a:endParaRPr lang="de-DE" dirty="0" smtClean="0"/>
          </a:p>
          <a:p>
            <a:r>
              <a:rPr lang="de-DE" dirty="0" err="1" smtClean="0"/>
              <a:t>Karosserie_Montage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category</a:t>
            </a:r>
            <a:r>
              <a:rPr lang="de-DE" dirty="0" smtClean="0"/>
              <a:t>,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sub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.</a:t>
            </a:r>
          </a:p>
          <a:p>
            <a:pPr marL="0" indent="0">
              <a:buNone/>
            </a:pPr>
            <a:r>
              <a:rPr lang="de-DE" dirty="0"/>
              <a:t>Link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r>
              <a:rPr lang="de-DE" dirty="0" smtClean="0">
                <a:hlinkClick r:id="rId2" action="ppaction://hlinkfile"/>
              </a:rPr>
              <a:t>file:///C:/Users/pettm/Desktop/sample.html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7FD2F-2864-4BBE-9851-960BD9D0D06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EFS-Präsentationsvorlage</a:t>
            </a:r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4" t="13465" r="3760" b="3819"/>
          <a:stretch/>
        </p:blipFill>
        <p:spPr>
          <a:xfrm>
            <a:off x="4355976" y="1131590"/>
            <a:ext cx="4176464" cy="26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 smtClean="0"/>
              <a:t>Sample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EFS-Präsentationsvorlage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7" y="1203598"/>
            <a:ext cx="3496849" cy="2331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40" y="1203598"/>
            <a:ext cx="3353666" cy="2376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hteck 10"/>
          <p:cNvSpPr/>
          <p:nvPr/>
        </p:nvSpPr>
        <p:spPr>
          <a:xfrm>
            <a:off x="2794526" y="3893376"/>
            <a:ext cx="355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err="1"/>
              <a:t>Elektrik_Frontend_Motoraum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062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7200" y="277200"/>
            <a:ext cx="8208000" cy="360000"/>
          </a:xfrm>
        </p:spPr>
        <p:txBody>
          <a:bodyPr/>
          <a:lstStyle/>
          <a:p>
            <a:r>
              <a:rPr lang="de-DE" dirty="0"/>
              <a:t>Sample </a:t>
            </a:r>
            <a:r>
              <a:rPr lang="de-DE" dirty="0" err="1" smtClean="0"/>
              <a:t>data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D78B-E089-4480-A1CB-872E626DB494}" type="datetime1">
              <a:rPr lang="de-DE" smtClean="0"/>
              <a:pPr/>
              <a:t>12.07.2018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EFS-Präsentationsvorlage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8D3FF-918B-4EAA-BB32-32BE9A6AB12A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420" y="898259"/>
            <a:ext cx="2272661" cy="151541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900918"/>
            <a:ext cx="2376263" cy="1584176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2771800" y="2532621"/>
            <a:ext cx="3966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 err="1"/>
              <a:t>Elektrik_Heckleuchten_Bremsleuchte</a:t>
            </a:r>
            <a:endParaRPr lang="de-DE" sz="1400" b="1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85" y="898259"/>
            <a:ext cx="2345415" cy="156361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46528"/>
            <a:ext cx="2376263" cy="153656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979" y="2946528"/>
            <a:ext cx="2302102" cy="150002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985" y="2927224"/>
            <a:ext cx="2345457" cy="1519332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2962806" y="4435337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b="1" dirty="0" err="1"/>
              <a:t>Elektrik_Scheinwerfer_Blinker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14674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nutzerdefiniertes Design">
  <a:themeElements>
    <a:clrScheme name="EFS">
      <a:dk1>
        <a:srgbClr val="595959"/>
      </a:dk1>
      <a:lt1>
        <a:srgbClr val="595959"/>
      </a:lt1>
      <a:dk2>
        <a:srgbClr val="E9ECEF"/>
      </a:dk2>
      <a:lt2>
        <a:srgbClr val="FFFFFF"/>
      </a:lt2>
      <a:accent1>
        <a:srgbClr val="870050"/>
      </a:accent1>
      <a:accent2>
        <a:srgbClr val="C16A91"/>
      </a:accent2>
      <a:accent3>
        <a:srgbClr val="D395B3"/>
      </a:accent3>
      <a:accent4>
        <a:srgbClr val="13A89E"/>
      </a:accent4>
      <a:accent5>
        <a:srgbClr val="84C4BF"/>
      </a:accent5>
      <a:accent6>
        <a:srgbClr val="ACD6D2"/>
      </a:accent6>
      <a:hlink>
        <a:srgbClr val="870050"/>
      </a:hlink>
      <a:folHlink>
        <a:srgbClr val="595959"/>
      </a:folHlink>
    </a:clrScheme>
    <a:fontScheme name="EFS-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427</Words>
  <Application>Microsoft Office PowerPoint</Application>
  <PresentationFormat>Bildschirmpräsentation (16:9)</PresentationFormat>
  <Paragraphs>185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Effra</vt:lpstr>
      <vt:lpstr>Verdana</vt:lpstr>
      <vt:lpstr>1_Benutzerdefiniertes Design</vt:lpstr>
      <vt:lpstr>PowerPoint-Präsentation</vt:lpstr>
      <vt:lpstr>About Me</vt:lpstr>
      <vt:lpstr>Agenda</vt:lpstr>
      <vt:lpstr>What is image classification?</vt:lpstr>
      <vt:lpstr>What is image classification?</vt:lpstr>
      <vt:lpstr>Goals of the project</vt:lpstr>
      <vt:lpstr>Data visualization </vt:lpstr>
      <vt:lpstr>Sample data</vt:lpstr>
      <vt:lpstr>Sample data</vt:lpstr>
      <vt:lpstr>Harder images to predict its labels:</vt:lpstr>
      <vt:lpstr>Sample data- HA (Messy)</vt:lpstr>
      <vt:lpstr>Data-HA Category (Clean)</vt:lpstr>
      <vt:lpstr>Data-HA Category (Harder Images)</vt:lpstr>
      <vt:lpstr>Transfer Learning </vt:lpstr>
      <vt:lpstr>Pre-Trained Nets</vt:lpstr>
      <vt:lpstr>Progress of my Master thesis.</vt:lpstr>
      <vt:lpstr>Tools used: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BALONIER</dc:creator>
  <cp:lastModifiedBy>Pettela, Muralidhar</cp:lastModifiedBy>
  <cp:revision>104</cp:revision>
  <cp:lastPrinted>2018-06-20T13:39:18Z</cp:lastPrinted>
  <dcterms:created xsi:type="dcterms:W3CDTF">2015-05-29T10:23:46Z</dcterms:created>
  <dcterms:modified xsi:type="dcterms:W3CDTF">2018-07-12T07:07:14Z</dcterms:modified>
</cp:coreProperties>
</file>